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309" r:id="rId3"/>
    <p:sldId id="297" r:id="rId4"/>
    <p:sldId id="301" r:id="rId5"/>
    <p:sldId id="310" r:id="rId6"/>
    <p:sldId id="312" r:id="rId7"/>
    <p:sldId id="313" r:id="rId8"/>
    <p:sldId id="314" r:id="rId9"/>
    <p:sldId id="315" r:id="rId10"/>
    <p:sldId id="300" r:id="rId11"/>
    <p:sldId id="299" r:id="rId12"/>
    <p:sldId id="302" r:id="rId13"/>
    <p:sldId id="307" r:id="rId14"/>
    <p:sldId id="305" r:id="rId15"/>
    <p:sldId id="303" r:id="rId16"/>
    <p:sldId id="304" r:id="rId17"/>
    <p:sldId id="318" r:id="rId18"/>
    <p:sldId id="316" r:id="rId19"/>
    <p:sldId id="334" r:id="rId20"/>
    <p:sldId id="317" r:id="rId21"/>
    <p:sldId id="336" r:id="rId22"/>
    <p:sldId id="335" r:id="rId23"/>
    <p:sldId id="338" r:id="rId24"/>
    <p:sldId id="339" r:id="rId25"/>
    <p:sldId id="340" r:id="rId26"/>
    <p:sldId id="341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4" r:id="rId37"/>
    <p:sldId id="337" r:id="rId38"/>
    <p:sldId id="319" r:id="rId39"/>
    <p:sldId id="320" r:id="rId40"/>
    <p:sldId id="321" r:id="rId41"/>
    <p:sldId id="322" r:id="rId42"/>
    <p:sldId id="323" r:id="rId43"/>
    <p:sldId id="326" r:id="rId44"/>
    <p:sldId id="325" r:id="rId45"/>
    <p:sldId id="327" r:id="rId46"/>
    <p:sldId id="328" r:id="rId47"/>
    <p:sldId id="352" r:id="rId48"/>
    <p:sldId id="329" r:id="rId49"/>
    <p:sldId id="330" r:id="rId50"/>
    <p:sldId id="353" r:id="rId51"/>
    <p:sldId id="331" r:id="rId52"/>
    <p:sldId id="332" r:id="rId53"/>
    <p:sldId id="290" r:id="rId54"/>
    <p:sldId id="275" r:id="rId55"/>
    <p:sldId id="276" r:id="rId56"/>
    <p:sldId id="260" r:id="rId57"/>
    <p:sldId id="292" r:id="rId58"/>
    <p:sldId id="293" r:id="rId59"/>
    <p:sldId id="294" r:id="rId60"/>
    <p:sldId id="295" r:id="rId61"/>
    <p:sldId id="296" r:id="rId62"/>
    <p:sldId id="29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2E32"/>
    <a:srgbClr val="EAE3DC"/>
    <a:srgbClr val="181B2E"/>
    <a:srgbClr val="278BAD"/>
    <a:srgbClr val="278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4BAF8-F32C-4897-8C5C-0EE2A4E6F877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7595B-E643-4B2E-996A-20146C85C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5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8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04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5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3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5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2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7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346A0-3698-43D5-B9CF-5431A75E23B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EB163-1C4C-48DF-A16C-976005C60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7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5367" y="3915694"/>
            <a:ext cx="10290356" cy="14154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Abdullah Abbas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MVP Data Platform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doli@doli.us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" y="6093647"/>
            <a:ext cx="1894486" cy="764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25772" r="19923" b="25771"/>
          <a:stretch/>
        </p:blipFill>
        <p:spPr>
          <a:xfrm>
            <a:off x="-2025577" y="-136525"/>
            <a:ext cx="3920944" cy="6230172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16269E-8EDE-44FC-B8D2-C98D99474EC7}"/>
              </a:ext>
            </a:extLst>
          </p:cNvPr>
          <p:cNvSpPr txBox="1"/>
          <p:nvPr/>
        </p:nvSpPr>
        <p:spPr>
          <a:xfrm>
            <a:off x="3601759" y="1952843"/>
            <a:ext cx="6612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Understanding Unstructured Data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and Data Mining</a:t>
            </a:r>
          </a:p>
        </p:txBody>
      </p:sp>
    </p:spTree>
    <p:extLst>
      <p:ext uri="{BB962C8B-B14F-4D97-AF65-F5344CB8AC3E}">
        <p14:creationId xmlns:p14="http://schemas.microsoft.com/office/powerpoint/2010/main" val="2295039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CE10-0EEE-4033-BF6E-F19DC1CD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08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80%</a:t>
            </a:r>
            <a:r>
              <a:rPr lang="en-US" dirty="0">
                <a:solidFill>
                  <a:schemeClr val="bg1"/>
                </a:solidFill>
              </a:rPr>
              <a:t> of business-relevant information originated in unstructured form, </a:t>
            </a:r>
            <a:r>
              <a:rPr lang="en-US" b="1" dirty="0">
                <a:solidFill>
                  <a:schemeClr val="bg1"/>
                </a:solidFill>
              </a:rPr>
              <a:t>primarily text</a:t>
            </a:r>
          </a:p>
        </p:txBody>
      </p:sp>
    </p:spTree>
    <p:extLst>
      <p:ext uri="{BB962C8B-B14F-4D97-AF65-F5344CB8AC3E}">
        <p14:creationId xmlns:p14="http://schemas.microsoft.com/office/powerpoint/2010/main" val="89061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CE10-0EEE-4033-BF6E-F19DC1CD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045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Structured data vs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058156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749029-48E2-47AC-A9AD-AFD9AAD67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545773"/>
              </p:ext>
            </p:extLst>
          </p:nvPr>
        </p:nvGraphicFramePr>
        <p:xfrm>
          <a:off x="2032000" y="2237740"/>
          <a:ext cx="8128000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10064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9807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Structured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Unstructured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00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Represented in a strict format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Example : Database data, Excel sheet containing list of students and their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that containing information that is difficult to organize using traditional mechanism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Example : Emails, Images, Videos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076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76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he growth of unstructured data threatens storage">
            <a:extLst>
              <a:ext uri="{FF2B5EF4-FFF2-40B4-BE49-F238E27FC236}">
                <a16:creationId xmlns:a16="http://schemas.microsoft.com/office/drawing/2014/main" id="{F1AEE948-0A08-4A53-B3F7-6E6D89AFC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5578"/>
            <a:ext cx="12192000" cy="55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45687F-5BD6-47B3-92AF-A30D62913F4F}"/>
              </a:ext>
            </a:extLst>
          </p:cNvPr>
          <p:cNvSpPr/>
          <p:nvPr/>
        </p:nvSpPr>
        <p:spPr>
          <a:xfrm>
            <a:off x="108029" y="6219825"/>
            <a:ext cx="1155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i="1" dirty="0">
                <a:solidFill>
                  <a:schemeClr val="bg1"/>
                </a:solidFill>
                <a:latin typeface="Geneva"/>
              </a:rPr>
              <a:t>The growth of unstructured data threatens storage (Source: Human </a:t>
            </a:r>
            <a:r>
              <a:rPr lang="en-MY" i="1" dirty="0" err="1">
                <a:solidFill>
                  <a:schemeClr val="bg1"/>
                </a:solidFill>
                <a:latin typeface="Geneva"/>
              </a:rPr>
              <a:t>Compuer</a:t>
            </a:r>
            <a:r>
              <a:rPr lang="en-MY" i="1" dirty="0">
                <a:solidFill>
                  <a:schemeClr val="bg1"/>
                </a:solidFill>
                <a:latin typeface="Geneva"/>
              </a:rPr>
              <a:t> Interaction % Knowledge Discovery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469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visualcapitalist.com/wp-content/uploads/2017/07/social-media.png">
            <a:extLst>
              <a:ext uri="{FF2B5EF4-FFF2-40B4-BE49-F238E27FC236}">
                <a16:creationId xmlns:a16="http://schemas.microsoft.com/office/drawing/2014/main" id="{47593A45-73E9-42C3-BDAB-9FBF6A0C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385763"/>
            <a:ext cx="1113472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29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B0CCF-46E3-47E1-A55D-A1DE6291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584068"/>
              </p:ext>
            </p:extLst>
          </p:nvPr>
        </p:nvGraphicFramePr>
        <p:xfrm>
          <a:off x="1733909" y="2115739"/>
          <a:ext cx="8128000" cy="9528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15439105"/>
                    </a:ext>
                  </a:extLst>
                </a:gridCol>
              </a:tblGrid>
              <a:tr h="476407">
                <a:tc>
                  <a:txBody>
                    <a:bodyPr/>
                    <a:lstStyle/>
                    <a:p>
                      <a:r>
                        <a:rPr lang="en-US" dirty="0"/>
                        <a:t>Live Now!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293878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Tools you can use to analyze data 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51193"/>
                  </a:ext>
                </a:extLst>
              </a:tr>
            </a:tbl>
          </a:graphicData>
        </a:graphic>
      </p:graphicFrame>
      <p:pic>
        <p:nvPicPr>
          <p:cNvPr id="6" name="Picture 2" descr="http://hickoryhillslake.com/lmg/wp-content/uploads/2015/06/Agenda-Icon.png">
            <a:extLst>
              <a:ext uri="{FF2B5EF4-FFF2-40B4-BE49-F238E27FC236}">
                <a16:creationId xmlns:a16="http://schemas.microsoft.com/office/drawing/2014/main" id="{F905DC20-E341-4D10-B695-964D3387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07" y="1197745"/>
            <a:ext cx="2232804" cy="22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62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ig data landscape 2018">
            <a:extLst>
              <a:ext uri="{FF2B5EF4-FFF2-40B4-BE49-F238E27FC236}">
                <a16:creationId xmlns:a16="http://schemas.microsoft.com/office/drawing/2014/main" id="{944C2A90-C131-4274-9C79-AA9FD985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9447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0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7782A-2CD0-41DE-942F-2C86F78D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12BDC-51F7-4D5F-BFCF-07191A5BF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SQL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Java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SAS</a:t>
            </a:r>
          </a:p>
        </p:txBody>
      </p:sp>
    </p:spTree>
    <p:extLst>
      <p:ext uri="{BB962C8B-B14F-4D97-AF65-F5344CB8AC3E}">
        <p14:creationId xmlns:p14="http://schemas.microsoft.com/office/powerpoint/2010/main" val="67046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B0CCF-46E3-47E1-A55D-A1DE6291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338703"/>
              </p:ext>
            </p:extLst>
          </p:nvPr>
        </p:nvGraphicFramePr>
        <p:xfrm>
          <a:off x="1733909" y="2115739"/>
          <a:ext cx="8128000" cy="9528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15439105"/>
                    </a:ext>
                  </a:extLst>
                </a:gridCol>
              </a:tblGrid>
              <a:tr h="476407">
                <a:tc>
                  <a:txBody>
                    <a:bodyPr/>
                    <a:lstStyle/>
                    <a:p>
                      <a:r>
                        <a:rPr lang="en-US"/>
                        <a:t>Live Now!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293878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Brief Intro of R ( 15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51193"/>
                  </a:ext>
                </a:extLst>
              </a:tr>
            </a:tbl>
          </a:graphicData>
        </a:graphic>
      </p:graphicFrame>
      <p:pic>
        <p:nvPicPr>
          <p:cNvPr id="6" name="Picture 2" descr="http://hickoryhillslake.com/lmg/wp-content/uploads/2015/06/Agenda-Icon.png">
            <a:extLst>
              <a:ext uri="{FF2B5EF4-FFF2-40B4-BE49-F238E27FC236}">
                <a16:creationId xmlns:a16="http://schemas.microsoft.com/office/drawing/2014/main" id="{F905DC20-E341-4D10-B695-964D3387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07" y="1197745"/>
            <a:ext cx="2232804" cy="22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070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 vs python comparison">
            <a:extLst>
              <a:ext uri="{FF2B5EF4-FFF2-40B4-BE49-F238E27FC236}">
                <a16:creationId xmlns:a16="http://schemas.microsoft.com/office/drawing/2014/main" id="{114128BB-F972-44CA-8364-21933298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"/>
          <a:stretch/>
        </p:blipFill>
        <p:spPr bwMode="auto">
          <a:xfrm>
            <a:off x="2631517" y="0"/>
            <a:ext cx="62960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86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Lemmi brag </a:t>
            </a:r>
            <a:r>
              <a:rPr lang="en-US" dirty="0">
                <a:solidFill>
                  <a:schemeClr val="bg1"/>
                </a:solidFill>
              </a:rPr>
              <a:t>about myself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97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 Head of Engineering, Digi-X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-  Big Data Team Lead for 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iProperty Group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We crunch data for more than 2 million data points per day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We introduce a live data statistics for our agents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We introduce insights for property areas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We did a customer churn analysis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We come up with ipropertyiq.com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16480" y="4551289"/>
            <a:ext cx="10515600" cy="1576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National Big Data Judges for 2015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MVP for Data Platform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Talking a lot on Microsoft Azure Machine Learning and Cognitive Services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Full Stack Developers</a:t>
            </a:r>
          </a:p>
        </p:txBody>
      </p:sp>
    </p:spTree>
    <p:extLst>
      <p:ext uri="{BB962C8B-B14F-4D97-AF65-F5344CB8AC3E}">
        <p14:creationId xmlns:p14="http://schemas.microsoft.com/office/powerpoint/2010/main" val="416112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gapintelligence.com/system/pictures/568/content_why-learn-r1.jpg">
            <a:extLst>
              <a:ext uri="{FF2B5EF4-FFF2-40B4-BE49-F238E27FC236}">
                <a16:creationId xmlns:a16="http://schemas.microsoft.com/office/drawing/2014/main" id="{0B5B7B67-2696-407B-BB45-184C4875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1227"/>
            <a:ext cx="12192000" cy="712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89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1830F-6E48-4E40-9B23-F876B1811AD1}"/>
              </a:ext>
            </a:extLst>
          </p:cNvPr>
          <p:cNvSpPr txBox="1"/>
          <p:nvPr/>
        </p:nvSpPr>
        <p:spPr>
          <a:xfrm>
            <a:off x="2477954" y="2708299"/>
            <a:ext cx="773400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10k + libraries to use</a:t>
            </a:r>
          </a:p>
          <a:p>
            <a:r>
              <a:rPr lang="en-US" sz="1600" dirty="0">
                <a:solidFill>
                  <a:schemeClr val="bg1"/>
                </a:solidFill>
              </a:rPr>
              <a:t>Source : https://cran.r-project.org/web/packages/available_packages_by_name.html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78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B0CCF-46E3-47E1-A55D-A1DE6291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5509"/>
              </p:ext>
            </p:extLst>
          </p:nvPr>
        </p:nvGraphicFramePr>
        <p:xfrm>
          <a:off x="1733909" y="2115739"/>
          <a:ext cx="8128000" cy="9528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15439105"/>
                    </a:ext>
                  </a:extLst>
                </a:gridCol>
              </a:tblGrid>
              <a:tr h="476407">
                <a:tc>
                  <a:txBody>
                    <a:bodyPr/>
                    <a:lstStyle/>
                    <a:p>
                      <a:r>
                        <a:rPr lang="en-US"/>
                        <a:t>Live Now!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293878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Preparation using R(45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51193"/>
                  </a:ext>
                </a:extLst>
              </a:tr>
            </a:tbl>
          </a:graphicData>
        </a:graphic>
      </p:graphicFrame>
      <p:pic>
        <p:nvPicPr>
          <p:cNvPr id="6" name="Picture 2" descr="http://hickoryhillslake.com/lmg/wp-content/uploads/2015/06/Agenda-Icon.png">
            <a:extLst>
              <a:ext uri="{FF2B5EF4-FFF2-40B4-BE49-F238E27FC236}">
                <a16:creationId xmlns:a16="http://schemas.microsoft.com/office/drawing/2014/main" id="{F905DC20-E341-4D10-B695-964D3387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07" y="1197745"/>
            <a:ext cx="2232804" cy="22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43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 Preparation for Data Mining">
            <a:extLst>
              <a:ext uri="{FF2B5EF4-FFF2-40B4-BE49-F238E27FC236}">
                <a16:creationId xmlns:a16="http://schemas.microsoft.com/office/drawing/2014/main" id="{051A6813-A38E-4A80-990A-C5B5373C7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00250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964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6C88DD-FA0C-4A8F-9168-3CC23DD0418B}"/>
              </a:ext>
            </a:extLst>
          </p:cNvPr>
          <p:cNvSpPr/>
          <p:nvPr/>
        </p:nvSpPr>
        <p:spPr>
          <a:xfrm>
            <a:off x="1491425" y="1443841"/>
            <a:ext cx="93557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MY" sz="2800" dirty="0" err="1">
                <a:solidFill>
                  <a:schemeClr val="bg1"/>
                </a:solidFill>
                <a:latin typeface="Open Sans" panose="020B0606030504020204" pitchFamily="34" charset="0"/>
              </a:rPr>
              <a:t>CrowdFlower</a:t>
            </a:r>
            <a:r>
              <a:rPr lang="en-MY" sz="2800" dirty="0">
                <a:solidFill>
                  <a:schemeClr val="bg1"/>
                </a:solidFill>
                <a:latin typeface="Open Sans" panose="020B0606030504020204" pitchFamily="34" charset="0"/>
              </a:rPr>
              <a:t>, provider of a “data enrichment” platform for data scientists, conducted a survey of about 80 data scientists and found that data scientists spend –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chemeClr val="bg1"/>
                </a:solidFill>
                <a:latin typeface="inherit"/>
              </a:rPr>
              <a:t>60% of the time in organizing and cleaning data.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chemeClr val="bg1"/>
                </a:solidFill>
                <a:latin typeface="inherit"/>
              </a:rPr>
              <a:t>19% of the time is spent in collecting datasets.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chemeClr val="bg1"/>
                </a:solidFill>
                <a:latin typeface="inherit"/>
              </a:rPr>
              <a:t>9% of the time is spent in mining the data to draw patterns.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chemeClr val="bg1"/>
                </a:solidFill>
                <a:latin typeface="inherit"/>
              </a:rPr>
              <a:t>3% of the time is spent in training the datasets.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chemeClr val="bg1"/>
                </a:solidFill>
                <a:latin typeface="inherit"/>
              </a:rPr>
              <a:t>4% of the time is spent in refining the algorithms.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MY" sz="2800" dirty="0">
                <a:solidFill>
                  <a:schemeClr val="bg1"/>
                </a:solidFill>
                <a:latin typeface="inherit"/>
              </a:rPr>
              <a:t>5% of the time is spent in other tasks.</a:t>
            </a:r>
            <a:endParaRPr lang="en-MY" sz="2800" b="0" i="0" dirty="0"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912364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y data preparation is important?">
            <a:extLst>
              <a:ext uri="{FF2B5EF4-FFF2-40B4-BE49-F238E27FC236}">
                <a16:creationId xmlns:a16="http://schemas.microsoft.com/office/drawing/2014/main" id="{28408188-E56B-4325-8C07-0E7A2C1CD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50978" r="1799" b="18522"/>
          <a:stretch/>
        </p:blipFill>
        <p:spPr bwMode="auto">
          <a:xfrm>
            <a:off x="514421" y="128738"/>
            <a:ext cx="5265019" cy="660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y data preparation is important?">
            <a:extLst>
              <a:ext uri="{FF2B5EF4-FFF2-40B4-BE49-F238E27FC236}">
                <a16:creationId xmlns:a16="http://schemas.microsoft.com/office/drawing/2014/main" id="{727406B8-46DB-4471-B74F-E6DD024D6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81689" r="4487" b="5787"/>
          <a:stretch/>
        </p:blipFill>
        <p:spPr bwMode="auto">
          <a:xfrm>
            <a:off x="6294923" y="1928798"/>
            <a:ext cx="5111015" cy="27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EB69-A407-47D6-BD59-2B9F4531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Lets do data preprocessing!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D27F6-7399-44EF-B449-14CE782B2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 to https://github.com/dolicoli/mmu-hol</a:t>
            </a:r>
          </a:p>
          <a:p>
            <a:r>
              <a:rPr lang="en-US" dirty="0">
                <a:solidFill>
                  <a:schemeClr val="bg1"/>
                </a:solidFill>
              </a:rPr>
              <a:t>Or http://d396qusza40orc.cloudfront.net/dsscapstone/dataset/Coursera-SwiftKey.zip</a:t>
            </a:r>
          </a:p>
          <a:p>
            <a:r>
              <a:rPr lang="en-US" dirty="0">
                <a:solidFill>
                  <a:schemeClr val="bg1"/>
                </a:solidFill>
              </a:rPr>
              <a:t>Download EN_US_simple-tweet.txt</a:t>
            </a:r>
          </a:p>
          <a:p>
            <a:r>
              <a:rPr lang="en-US" dirty="0">
                <a:solidFill>
                  <a:schemeClr val="bg1"/>
                </a:solidFill>
              </a:rPr>
              <a:t>Open </a:t>
            </a:r>
            <a:r>
              <a:rPr lang="en-US" dirty="0" err="1">
                <a:solidFill>
                  <a:schemeClr val="bg1"/>
                </a:solidFill>
              </a:rPr>
              <a:t>RStudio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01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6481-F4C0-442A-923E-413EBD2B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C520-35BB-438C-B227-86AAE3397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newsFile</a:t>
            </a:r>
            <a:r>
              <a:rPr lang="en-US" dirty="0">
                <a:solidFill>
                  <a:schemeClr val="bg1"/>
                </a:solidFill>
              </a:rPr>
              <a:t> &lt;- </a:t>
            </a:r>
            <a:r>
              <a:rPr lang="en-US" dirty="0" err="1">
                <a:solidFill>
                  <a:schemeClr val="bg1"/>
                </a:solidFill>
              </a:rPr>
              <a:t>file.choose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newsText</a:t>
            </a:r>
            <a:r>
              <a:rPr lang="en-US" dirty="0">
                <a:solidFill>
                  <a:schemeClr val="bg1"/>
                </a:solidFill>
              </a:rPr>
              <a:t> &lt;- </a:t>
            </a:r>
            <a:r>
              <a:rPr lang="en-US" dirty="0" err="1">
                <a:solidFill>
                  <a:schemeClr val="bg1"/>
                </a:solidFill>
              </a:rPr>
              <a:t>readLines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newsFile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&gt; vs &lt;- </a:t>
            </a:r>
            <a:r>
              <a:rPr lang="en-US" dirty="0" err="1">
                <a:solidFill>
                  <a:schemeClr val="bg1"/>
                </a:solidFill>
              </a:rPr>
              <a:t>VectorSource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newsText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MY" dirty="0">
                <a:solidFill>
                  <a:schemeClr val="bg1"/>
                </a:solidFill>
              </a:rPr>
              <a:t>&gt; </a:t>
            </a:r>
            <a:r>
              <a:rPr lang="en-MY" dirty="0" err="1">
                <a:solidFill>
                  <a:schemeClr val="bg1"/>
                </a:solidFill>
              </a:rPr>
              <a:t>news_corpus</a:t>
            </a:r>
            <a:r>
              <a:rPr lang="en-MY" dirty="0">
                <a:solidFill>
                  <a:schemeClr val="bg1"/>
                </a:solidFill>
              </a:rPr>
              <a:t> &lt;- </a:t>
            </a:r>
            <a:r>
              <a:rPr lang="en-US" dirty="0">
                <a:solidFill>
                  <a:schemeClr val="bg1"/>
                </a:solidFill>
              </a:rPr>
              <a:t>Corpus(vs, </a:t>
            </a:r>
            <a:r>
              <a:rPr lang="en-US" dirty="0" err="1">
                <a:solidFill>
                  <a:schemeClr val="bg1"/>
                </a:solidFill>
              </a:rPr>
              <a:t>readerControl</a:t>
            </a:r>
            <a:r>
              <a:rPr lang="en-US" dirty="0">
                <a:solidFill>
                  <a:schemeClr val="bg1"/>
                </a:solidFill>
              </a:rPr>
              <a:t>=list(</a:t>
            </a:r>
            <a:r>
              <a:rPr lang="en-US" dirty="0" err="1">
                <a:solidFill>
                  <a:schemeClr val="bg1"/>
                </a:solidFill>
              </a:rPr>
              <a:t>readPlain</a:t>
            </a:r>
            <a:r>
              <a:rPr lang="en-US" dirty="0">
                <a:solidFill>
                  <a:schemeClr val="bg1"/>
                </a:solidFill>
              </a:rPr>
              <a:t>, language="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", load=TRUE))</a:t>
            </a:r>
          </a:p>
        </p:txBody>
      </p:sp>
    </p:spTree>
    <p:extLst>
      <p:ext uri="{BB962C8B-B14F-4D97-AF65-F5344CB8AC3E}">
        <p14:creationId xmlns:p14="http://schemas.microsoft.com/office/powerpoint/2010/main" val="411313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B574-D3D8-43D1-8961-49BBB303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2D5F6-4153-4533-BB53-FBDAD38E6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Common data cleaning tasks associated with text mining are:</a:t>
            </a:r>
          </a:p>
          <a:p>
            <a:r>
              <a:rPr lang="en-MY" dirty="0">
                <a:solidFill>
                  <a:schemeClr val="bg1"/>
                </a:solidFill>
              </a:rPr>
              <a:t>Converting the entire document to lower case</a:t>
            </a:r>
          </a:p>
          <a:p>
            <a:r>
              <a:rPr lang="en-MY" dirty="0">
                <a:solidFill>
                  <a:schemeClr val="bg1"/>
                </a:solidFill>
              </a:rPr>
              <a:t>Removing punctuation marks (periods, commas, hyphens etc)</a:t>
            </a:r>
          </a:p>
          <a:p>
            <a:r>
              <a:rPr lang="en-MY" dirty="0">
                <a:solidFill>
                  <a:schemeClr val="bg1"/>
                </a:solidFill>
              </a:rPr>
              <a:t>Removing </a:t>
            </a:r>
            <a:r>
              <a:rPr lang="en-MY" dirty="0" err="1">
                <a:solidFill>
                  <a:schemeClr val="bg1"/>
                </a:solidFill>
              </a:rPr>
              <a:t>stopwords</a:t>
            </a:r>
            <a:r>
              <a:rPr lang="en-MY" dirty="0">
                <a:solidFill>
                  <a:schemeClr val="bg1"/>
                </a:solidFill>
              </a:rPr>
              <a:t> (extremely common words such as “and”, “or”, “not”, “in”, “is” etc)</a:t>
            </a:r>
          </a:p>
          <a:p>
            <a:r>
              <a:rPr lang="en-MY" dirty="0">
                <a:solidFill>
                  <a:schemeClr val="bg1"/>
                </a:solidFill>
              </a:rPr>
              <a:t>Removing numbers</a:t>
            </a:r>
          </a:p>
          <a:p>
            <a:r>
              <a:rPr lang="en-MY" dirty="0">
                <a:solidFill>
                  <a:schemeClr val="bg1"/>
                </a:solidFill>
              </a:rPr>
              <a:t>Filtering out unwanted terms</a:t>
            </a:r>
          </a:p>
          <a:p>
            <a:r>
              <a:rPr lang="en-MY" dirty="0">
                <a:solidFill>
                  <a:schemeClr val="bg1"/>
                </a:solidFill>
              </a:rPr>
              <a:t>Removing extra whitespace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077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C7E3-5210-45EF-991B-40F309F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>
                <a:solidFill>
                  <a:schemeClr val="bg1"/>
                </a:solidFill>
              </a:rPr>
              <a:t>Converting text to lower case</a:t>
            </a:r>
            <a:br>
              <a:rPr lang="en-MY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25BB-FDB4-4ABB-ADB8-910B759F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 </a:t>
            </a:r>
            <a:r>
              <a:rPr lang="en-MY" dirty="0" err="1">
                <a:solidFill>
                  <a:schemeClr val="bg1"/>
                </a:solidFill>
              </a:rPr>
              <a:t>news_corpus_proc</a:t>
            </a:r>
            <a:r>
              <a:rPr lang="en-MY" dirty="0">
                <a:solidFill>
                  <a:schemeClr val="bg1"/>
                </a:solidFill>
              </a:rPr>
              <a:t> &lt;- </a:t>
            </a:r>
            <a:r>
              <a:rPr lang="en-MY" dirty="0" err="1">
                <a:solidFill>
                  <a:schemeClr val="bg1"/>
                </a:solidFill>
              </a:rPr>
              <a:t>tm_map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news_corpus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content_transformer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tolower</a:t>
            </a:r>
            <a:r>
              <a:rPr lang="en-MY" dirty="0">
                <a:solidFill>
                  <a:schemeClr val="bg1"/>
                </a:solidFill>
              </a:rPr>
              <a:t>))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05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B0CCF-46E3-47E1-A55D-A1DE6291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88192"/>
              </p:ext>
            </p:extLst>
          </p:nvPr>
        </p:nvGraphicFramePr>
        <p:xfrm>
          <a:off x="1733909" y="2115739"/>
          <a:ext cx="8128000" cy="302211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15439105"/>
                    </a:ext>
                  </a:extLst>
                </a:gridCol>
              </a:tblGrid>
              <a:tr h="476407">
                <a:tc>
                  <a:txBody>
                    <a:bodyPr/>
                    <a:lstStyle/>
                    <a:p>
                      <a:r>
                        <a:rPr lang="en-US" dirty="0"/>
                        <a:t>Today’s 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293878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Types of Data Analysis (15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51193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Tools you can use to analyze data (10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500341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 Brief Intro of R ( 15 minutes)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47247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Preparation using R(45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56332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Analyzing Tweets for Sentiment Analysis Using R (60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58627"/>
                  </a:ext>
                </a:extLst>
              </a:tr>
            </a:tbl>
          </a:graphicData>
        </a:graphic>
      </p:graphicFrame>
      <p:pic>
        <p:nvPicPr>
          <p:cNvPr id="6" name="Picture 2" descr="http://hickoryhillslake.com/lmg/wp-content/uploads/2015/06/Agenda-Icon.png">
            <a:extLst>
              <a:ext uri="{FF2B5EF4-FFF2-40B4-BE49-F238E27FC236}">
                <a16:creationId xmlns:a16="http://schemas.microsoft.com/office/drawing/2014/main" id="{F905DC20-E341-4D10-B695-964D3387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07" y="1197745"/>
            <a:ext cx="2232804" cy="22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934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C7E3-5210-45EF-991B-40F309F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Removing </a:t>
            </a:r>
            <a:r>
              <a:rPr lang="en-US" b="1" dirty="0" err="1">
                <a:solidFill>
                  <a:schemeClr val="bg1"/>
                </a:solidFill>
              </a:rPr>
              <a:t>stopwords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25BB-FDB4-4ABB-ADB8-910B759F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Create function to count Words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countWords</a:t>
            </a:r>
            <a:r>
              <a:rPr lang="en-US" dirty="0">
                <a:solidFill>
                  <a:schemeClr val="bg1"/>
                </a:solidFill>
              </a:rPr>
              <a:t> &lt;- function(</a:t>
            </a:r>
            <a:r>
              <a:rPr lang="en-US" dirty="0" err="1">
                <a:solidFill>
                  <a:schemeClr val="bg1"/>
                </a:solidFill>
              </a:rPr>
              <a:t>filepath</a:t>
            </a:r>
            <a:r>
              <a:rPr lang="en-US" dirty="0">
                <a:solidFill>
                  <a:schemeClr val="bg1"/>
                </a:solidFill>
              </a:rPr>
              <a:t>, pattern)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conn &lt;- file(</a:t>
            </a:r>
            <a:r>
              <a:rPr lang="en-US" dirty="0" err="1">
                <a:solidFill>
                  <a:schemeClr val="bg1"/>
                </a:solidFill>
              </a:rPr>
              <a:t>filepath</a:t>
            </a:r>
            <a:r>
              <a:rPr lang="en-US" dirty="0">
                <a:solidFill>
                  <a:schemeClr val="bg1"/>
                </a:solidFill>
              </a:rPr>
              <a:t>, "r")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fulltext</a:t>
            </a:r>
            <a:r>
              <a:rPr lang="en-US" dirty="0">
                <a:solidFill>
                  <a:schemeClr val="bg1"/>
                </a:solidFill>
              </a:rPr>
              <a:t> &lt;- </a:t>
            </a:r>
            <a:r>
              <a:rPr lang="en-US" dirty="0" err="1">
                <a:solidFill>
                  <a:schemeClr val="bg1"/>
                </a:solidFill>
              </a:rPr>
              <a:t>readLines</a:t>
            </a:r>
            <a:r>
              <a:rPr lang="en-US" dirty="0">
                <a:solidFill>
                  <a:schemeClr val="bg1"/>
                </a:solidFill>
              </a:rPr>
              <a:t>(conn)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close(conn)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count &lt;- 0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for (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in 1:length(</a:t>
            </a:r>
            <a:r>
              <a:rPr lang="en-US" dirty="0" err="1">
                <a:solidFill>
                  <a:schemeClr val="bg1"/>
                </a:solidFill>
              </a:rPr>
              <a:t>fulltext</a:t>
            </a:r>
            <a:r>
              <a:rPr lang="en-US" dirty="0">
                <a:solidFill>
                  <a:schemeClr val="bg1"/>
                </a:solidFill>
              </a:rPr>
              <a:t>))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findr</a:t>
            </a:r>
            <a:r>
              <a:rPr lang="en-US" dirty="0">
                <a:solidFill>
                  <a:schemeClr val="bg1"/>
                </a:solidFill>
              </a:rPr>
              <a:t> &lt;- </a:t>
            </a:r>
            <a:r>
              <a:rPr lang="en-US" dirty="0" err="1">
                <a:solidFill>
                  <a:schemeClr val="bg1"/>
                </a:solidFill>
              </a:rPr>
              <a:t>gregexpr</a:t>
            </a:r>
            <a:r>
              <a:rPr lang="en-US" dirty="0">
                <a:solidFill>
                  <a:schemeClr val="bg1"/>
                </a:solidFill>
              </a:rPr>
              <a:t>(pattern, </a:t>
            </a:r>
            <a:r>
              <a:rPr lang="en-US" dirty="0" err="1">
                <a:solidFill>
                  <a:schemeClr val="bg1"/>
                </a:solidFill>
              </a:rPr>
              <a:t>fulltext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])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if (</a:t>
            </a:r>
            <a:r>
              <a:rPr lang="en-US" dirty="0" err="1">
                <a:solidFill>
                  <a:schemeClr val="bg1"/>
                </a:solidFill>
              </a:rPr>
              <a:t>findr</a:t>
            </a:r>
            <a:r>
              <a:rPr lang="en-US" dirty="0">
                <a:solidFill>
                  <a:schemeClr val="bg1"/>
                </a:solidFill>
              </a:rPr>
              <a:t>[[1]][1]&gt;0)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count &lt;- count + length(</a:t>
            </a:r>
            <a:r>
              <a:rPr lang="en-US" dirty="0" err="1">
                <a:solidFill>
                  <a:schemeClr val="bg1"/>
                </a:solidFill>
              </a:rPr>
              <a:t>findr</a:t>
            </a:r>
            <a:r>
              <a:rPr lang="en-US" dirty="0">
                <a:solidFill>
                  <a:schemeClr val="bg1"/>
                </a:solidFill>
              </a:rPr>
              <a:t>[[1]])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count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90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C7E3-5210-45EF-991B-40F309F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Removing </a:t>
            </a:r>
            <a:r>
              <a:rPr lang="en-US" b="1" dirty="0" err="1">
                <a:solidFill>
                  <a:schemeClr val="bg1"/>
                </a:solidFill>
              </a:rPr>
              <a:t>stopwords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25BB-FDB4-4ABB-ADB8-910B759F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MY" dirty="0">
                <a:solidFill>
                  <a:schemeClr val="bg1"/>
                </a:solidFill>
              </a:rPr>
              <a:t># Adding the length of the file (in lines) to count the last word in each</a:t>
            </a:r>
          </a:p>
          <a:p>
            <a:pPr marL="0" indent="0">
              <a:buNone/>
            </a:pPr>
            <a:r>
              <a:rPr lang="en-MY" dirty="0">
                <a:solidFill>
                  <a:schemeClr val="bg1"/>
                </a:solidFill>
              </a:rPr>
              <a:t># line, which is not surrounded by spaces</a:t>
            </a:r>
          </a:p>
          <a:p>
            <a:pPr marL="0" indent="0">
              <a:buNone/>
            </a:pPr>
            <a:r>
              <a:rPr lang="en-MY" dirty="0" err="1">
                <a:solidFill>
                  <a:schemeClr val="bg1"/>
                </a:solidFill>
              </a:rPr>
              <a:t>totwords</a:t>
            </a:r>
            <a:r>
              <a:rPr lang="en-MY" dirty="0">
                <a:solidFill>
                  <a:schemeClr val="bg1"/>
                </a:solidFill>
              </a:rPr>
              <a:t> &lt;- </a:t>
            </a:r>
            <a:r>
              <a:rPr lang="en-MY" dirty="0" err="1">
                <a:solidFill>
                  <a:schemeClr val="bg1"/>
                </a:solidFill>
              </a:rPr>
              <a:t>countWords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newsFile</a:t>
            </a:r>
            <a:r>
              <a:rPr lang="en-MY" dirty="0">
                <a:solidFill>
                  <a:schemeClr val="bg1"/>
                </a:solidFill>
              </a:rPr>
              <a:t>, " * ") + 9616</a:t>
            </a:r>
          </a:p>
          <a:p>
            <a:pPr marL="0" indent="0">
              <a:buNone/>
            </a:pPr>
            <a:endParaRPr lang="en-MY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# Count the </a:t>
            </a:r>
            <a:r>
              <a:rPr lang="en-US" dirty="0" err="1">
                <a:solidFill>
                  <a:schemeClr val="bg1"/>
                </a:solidFill>
              </a:rPr>
              <a:t>ocurrences</a:t>
            </a:r>
            <a:r>
              <a:rPr lang="en-US" dirty="0">
                <a:solidFill>
                  <a:schemeClr val="bg1"/>
                </a:solidFill>
              </a:rPr>
              <a:t> of very common </a:t>
            </a:r>
            <a:r>
              <a:rPr lang="en-US" dirty="0" err="1">
                <a:solidFill>
                  <a:schemeClr val="bg1"/>
                </a:solidFill>
              </a:rPr>
              <a:t>stopwords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mystopwords</a:t>
            </a:r>
            <a:r>
              <a:rPr lang="en-US" dirty="0">
                <a:solidFill>
                  <a:schemeClr val="bg1"/>
                </a:solidFill>
              </a:rPr>
              <a:t> &lt;- c(" [Aa]</a:t>
            </a:r>
            <a:r>
              <a:rPr lang="en-US" dirty="0" err="1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", " [</a:t>
            </a:r>
            <a:r>
              <a:rPr lang="en-US" dirty="0" err="1">
                <a:solidFill>
                  <a:schemeClr val="bg1"/>
                </a:solidFill>
              </a:rPr>
              <a:t>Ff</a:t>
            </a:r>
            <a:r>
              <a:rPr lang="en-US" dirty="0">
                <a:solidFill>
                  <a:schemeClr val="bg1"/>
                </a:solidFill>
              </a:rPr>
              <a:t>]or ", " [Ii]n ", " [Ii]s ", " [Ii]t ",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     " [</a:t>
            </a:r>
            <a:r>
              <a:rPr lang="en-US" dirty="0" err="1">
                <a:solidFill>
                  <a:schemeClr val="bg1"/>
                </a:solidFill>
              </a:rPr>
              <a:t>Nn</a:t>
            </a:r>
            <a:r>
              <a:rPr lang="en-US" dirty="0">
                <a:solidFill>
                  <a:schemeClr val="bg1"/>
                </a:solidFill>
              </a:rPr>
              <a:t>]</a:t>
            </a:r>
            <a:r>
              <a:rPr lang="en-US" dirty="0" err="1">
                <a:solidFill>
                  <a:schemeClr val="bg1"/>
                </a:solidFill>
              </a:rPr>
              <a:t>ot</a:t>
            </a:r>
            <a:r>
              <a:rPr lang="en-US" dirty="0">
                <a:solidFill>
                  <a:schemeClr val="bg1"/>
                </a:solidFill>
              </a:rPr>
              <a:t> ", " [</a:t>
            </a:r>
            <a:r>
              <a:rPr lang="en-US" dirty="0" err="1">
                <a:solidFill>
                  <a:schemeClr val="bg1"/>
                </a:solidFill>
              </a:rPr>
              <a:t>Oo</a:t>
            </a:r>
            <a:r>
              <a:rPr lang="en-US" dirty="0">
                <a:solidFill>
                  <a:schemeClr val="bg1"/>
                </a:solidFill>
              </a:rPr>
              <a:t>]n ", " [Tt]he ", " [Tt]o ")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totstops</a:t>
            </a:r>
            <a:r>
              <a:rPr lang="en-US" dirty="0">
                <a:solidFill>
                  <a:schemeClr val="bg1"/>
                </a:solidFill>
              </a:rPr>
              <a:t> &lt;- sum(</a:t>
            </a:r>
            <a:r>
              <a:rPr lang="en-US" dirty="0" err="1">
                <a:solidFill>
                  <a:schemeClr val="bg1"/>
                </a:solidFill>
              </a:rPr>
              <a:t>sapply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mystopwords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           function(x) { </a:t>
            </a:r>
            <a:r>
              <a:rPr lang="en-US" dirty="0" err="1">
                <a:solidFill>
                  <a:schemeClr val="bg1"/>
                </a:solidFill>
              </a:rPr>
              <a:t>countWords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newsFile</a:t>
            </a:r>
            <a:r>
              <a:rPr lang="en-US" dirty="0">
                <a:solidFill>
                  <a:schemeClr val="bg1"/>
                </a:solidFill>
              </a:rPr>
              <a:t>, x) }))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totstops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totwords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47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C7E3-5210-45EF-991B-40F309F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Removing </a:t>
            </a:r>
            <a:r>
              <a:rPr lang="en-US" b="1" dirty="0" err="1">
                <a:solidFill>
                  <a:schemeClr val="bg1"/>
                </a:solidFill>
              </a:rPr>
              <a:t>stopwords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25BB-FDB4-4ABB-ADB8-910B759F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 err="1">
                <a:solidFill>
                  <a:schemeClr val="bg1"/>
                </a:solidFill>
              </a:rPr>
              <a:t>news_corpus_proc</a:t>
            </a:r>
            <a:r>
              <a:rPr lang="en-MY" dirty="0">
                <a:solidFill>
                  <a:schemeClr val="bg1"/>
                </a:solidFill>
              </a:rPr>
              <a:t> &lt;- </a:t>
            </a:r>
            <a:r>
              <a:rPr lang="en-MY" dirty="0" err="1">
                <a:solidFill>
                  <a:schemeClr val="bg1"/>
                </a:solidFill>
              </a:rPr>
              <a:t>tm_map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news_corpus_proc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removeWords</a:t>
            </a:r>
            <a:r>
              <a:rPr lang="en-MY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MY" dirty="0">
                <a:solidFill>
                  <a:schemeClr val="bg1"/>
                </a:solidFill>
              </a:rPr>
              <a:t>                           </a:t>
            </a:r>
            <a:r>
              <a:rPr lang="en-MY" dirty="0" err="1">
                <a:solidFill>
                  <a:schemeClr val="bg1"/>
                </a:solidFill>
              </a:rPr>
              <a:t>stopwords</a:t>
            </a:r>
            <a:r>
              <a:rPr lang="en-MY" dirty="0">
                <a:solidFill>
                  <a:schemeClr val="bg1"/>
                </a:solidFill>
              </a:rPr>
              <a:t>(kind="</a:t>
            </a:r>
            <a:r>
              <a:rPr lang="en-MY" dirty="0" err="1">
                <a:solidFill>
                  <a:schemeClr val="bg1"/>
                </a:solidFill>
              </a:rPr>
              <a:t>en</a:t>
            </a:r>
            <a:r>
              <a:rPr lang="en-MY" dirty="0">
                <a:solidFill>
                  <a:schemeClr val="bg1"/>
                </a:solidFill>
              </a:rPr>
              <a:t>"))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59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C7E3-5210-45EF-991B-40F309F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Removing rest of unnecessary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25BB-FDB4-4ABB-ADB8-910B759F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MY" dirty="0" err="1">
                <a:solidFill>
                  <a:schemeClr val="bg1"/>
                </a:solidFill>
              </a:rPr>
              <a:t>news_corpus_proc</a:t>
            </a:r>
            <a:r>
              <a:rPr lang="en-MY" dirty="0">
                <a:solidFill>
                  <a:schemeClr val="bg1"/>
                </a:solidFill>
              </a:rPr>
              <a:t> &lt;- </a:t>
            </a:r>
            <a:r>
              <a:rPr lang="en-MY" dirty="0" err="1">
                <a:solidFill>
                  <a:schemeClr val="bg1"/>
                </a:solidFill>
              </a:rPr>
              <a:t>tm_map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news_corpus_proc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removePunctuation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MY" dirty="0" err="1">
                <a:solidFill>
                  <a:schemeClr val="bg1"/>
                </a:solidFill>
              </a:rPr>
              <a:t>news_corpus_proc</a:t>
            </a:r>
            <a:r>
              <a:rPr lang="en-MY" dirty="0">
                <a:solidFill>
                  <a:schemeClr val="bg1"/>
                </a:solidFill>
              </a:rPr>
              <a:t> &lt;- </a:t>
            </a:r>
            <a:r>
              <a:rPr lang="en-MY" dirty="0" err="1">
                <a:solidFill>
                  <a:schemeClr val="bg1"/>
                </a:solidFill>
              </a:rPr>
              <a:t>tm_map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news_corpus_proc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removeNumbers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MY" dirty="0" err="1">
                <a:solidFill>
                  <a:schemeClr val="bg1"/>
                </a:solidFill>
              </a:rPr>
              <a:t>news_corpus_proc</a:t>
            </a:r>
            <a:r>
              <a:rPr lang="en-MY" dirty="0">
                <a:solidFill>
                  <a:schemeClr val="bg1"/>
                </a:solidFill>
              </a:rPr>
              <a:t> &lt;- </a:t>
            </a:r>
            <a:r>
              <a:rPr lang="en-MY" dirty="0" err="1">
                <a:solidFill>
                  <a:schemeClr val="bg1"/>
                </a:solidFill>
              </a:rPr>
              <a:t>tm_map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news_corpus_proc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stripWhitespace</a:t>
            </a:r>
            <a:r>
              <a:rPr lang="en-MY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32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C7E3-5210-45EF-991B-40F309F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Explore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25BB-FDB4-4ABB-ADB8-910B759F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dtm</a:t>
            </a:r>
            <a:r>
              <a:rPr lang="fr-FR" dirty="0">
                <a:solidFill>
                  <a:schemeClr val="bg1"/>
                </a:solidFill>
              </a:rPr>
              <a:t> &lt;- </a:t>
            </a:r>
            <a:r>
              <a:rPr lang="fr-FR" dirty="0" err="1">
                <a:solidFill>
                  <a:schemeClr val="bg1"/>
                </a:solidFill>
              </a:rPr>
              <a:t>DocumentTermMatrix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news_corpus_proc</a:t>
            </a:r>
            <a:r>
              <a:rPr lang="fr-F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631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C7E3-5210-45EF-991B-40F309F5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Explore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325BB-FDB4-4ABB-ADB8-910B759F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dtm.matrix</a:t>
            </a:r>
            <a:r>
              <a:rPr lang="fr-FR" dirty="0">
                <a:solidFill>
                  <a:schemeClr val="bg1"/>
                </a:solidFill>
              </a:rPr>
              <a:t> &lt;- </a:t>
            </a:r>
            <a:r>
              <a:rPr lang="fr-FR" dirty="0" err="1">
                <a:solidFill>
                  <a:schemeClr val="bg1"/>
                </a:solidFill>
              </a:rPr>
              <a:t>as.matrix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dtm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wordcount</a:t>
            </a:r>
            <a:r>
              <a:rPr lang="fr-FR" dirty="0">
                <a:solidFill>
                  <a:schemeClr val="bg1"/>
                </a:solidFill>
              </a:rPr>
              <a:t> &lt;- </a:t>
            </a:r>
            <a:r>
              <a:rPr lang="fr-FR" dirty="0" err="1">
                <a:solidFill>
                  <a:schemeClr val="bg1"/>
                </a:solidFill>
              </a:rPr>
              <a:t>colSums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dtm.matrix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topten</a:t>
            </a:r>
            <a:r>
              <a:rPr lang="fr-FR" dirty="0">
                <a:solidFill>
                  <a:schemeClr val="bg1"/>
                </a:solidFill>
              </a:rPr>
              <a:t> &lt;- </a:t>
            </a:r>
            <a:r>
              <a:rPr lang="fr-FR" dirty="0" err="1">
                <a:solidFill>
                  <a:schemeClr val="bg1"/>
                </a:solidFill>
              </a:rPr>
              <a:t>head</a:t>
            </a:r>
            <a:r>
              <a:rPr lang="fr-FR" dirty="0">
                <a:solidFill>
                  <a:schemeClr val="bg1"/>
                </a:solidFill>
              </a:rPr>
              <a:t>(sort(</a:t>
            </a:r>
            <a:r>
              <a:rPr lang="fr-FR" dirty="0" err="1">
                <a:solidFill>
                  <a:schemeClr val="bg1"/>
                </a:solidFill>
              </a:rPr>
              <a:t>wordcount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decreasing</a:t>
            </a:r>
            <a:r>
              <a:rPr lang="fr-FR" dirty="0">
                <a:solidFill>
                  <a:schemeClr val="bg1"/>
                </a:solidFill>
              </a:rPr>
              <a:t>=TRUE), 10)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library</a:t>
            </a:r>
            <a:r>
              <a:rPr lang="fr-FR" dirty="0">
                <a:solidFill>
                  <a:schemeClr val="bg1"/>
                </a:solidFill>
              </a:rPr>
              <a:t>(reshape2)</a:t>
            </a: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library</a:t>
            </a:r>
            <a:r>
              <a:rPr lang="fr-FR" dirty="0">
                <a:solidFill>
                  <a:schemeClr val="bg1"/>
                </a:solidFill>
              </a:rPr>
              <a:t>(ggplot2)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dfplot</a:t>
            </a:r>
            <a:r>
              <a:rPr lang="fr-FR" dirty="0">
                <a:solidFill>
                  <a:schemeClr val="bg1"/>
                </a:solidFill>
              </a:rPr>
              <a:t> &lt;- </a:t>
            </a:r>
            <a:r>
              <a:rPr lang="fr-FR" dirty="0" err="1">
                <a:solidFill>
                  <a:schemeClr val="bg1"/>
                </a:solidFill>
              </a:rPr>
              <a:t>as.data.frame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melt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topten</a:t>
            </a:r>
            <a:r>
              <a:rPr lang="fr-FR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dfplot$word</a:t>
            </a:r>
            <a:r>
              <a:rPr lang="fr-FR" dirty="0">
                <a:solidFill>
                  <a:schemeClr val="bg1"/>
                </a:solidFill>
              </a:rPr>
              <a:t> &lt;- </a:t>
            </a:r>
            <a:r>
              <a:rPr lang="fr-FR" dirty="0" err="1">
                <a:solidFill>
                  <a:schemeClr val="bg1"/>
                </a:solidFill>
              </a:rPr>
              <a:t>dimnames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dfplot</a:t>
            </a:r>
            <a:r>
              <a:rPr lang="fr-FR" dirty="0">
                <a:solidFill>
                  <a:schemeClr val="bg1"/>
                </a:solidFill>
              </a:rPr>
              <a:t>)[[1]]</a:t>
            </a: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dfplot$word</a:t>
            </a:r>
            <a:r>
              <a:rPr lang="fr-FR" dirty="0">
                <a:solidFill>
                  <a:schemeClr val="bg1"/>
                </a:solidFill>
              </a:rPr>
              <a:t> &lt;- factor(</a:t>
            </a:r>
            <a:r>
              <a:rPr lang="fr-FR" dirty="0" err="1">
                <a:solidFill>
                  <a:schemeClr val="bg1"/>
                </a:solidFill>
              </a:rPr>
              <a:t>dfplot$word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                      </a:t>
            </a:r>
            <a:r>
              <a:rPr lang="fr-FR" dirty="0" err="1">
                <a:solidFill>
                  <a:schemeClr val="bg1"/>
                </a:solidFill>
              </a:rPr>
              <a:t>levels</a:t>
            </a:r>
            <a:r>
              <a:rPr lang="fr-FR" dirty="0">
                <a:solidFill>
                  <a:schemeClr val="bg1"/>
                </a:solidFill>
              </a:rPr>
              <a:t>=</a:t>
            </a:r>
            <a:r>
              <a:rPr lang="fr-FR" dirty="0" err="1">
                <a:solidFill>
                  <a:schemeClr val="bg1"/>
                </a:solidFill>
              </a:rPr>
              <a:t>dfplot$word</a:t>
            </a:r>
            <a:r>
              <a:rPr lang="fr-FR" dirty="0">
                <a:solidFill>
                  <a:schemeClr val="bg1"/>
                </a:solidFill>
              </a:rPr>
              <a:t>[</a:t>
            </a:r>
            <a:r>
              <a:rPr lang="fr-FR" dirty="0" err="1">
                <a:solidFill>
                  <a:schemeClr val="bg1"/>
                </a:solidFill>
              </a:rPr>
              <a:t>order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dfplot$value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                                               </a:t>
            </a:r>
            <a:r>
              <a:rPr lang="fr-FR" dirty="0" err="1">
                <a:solidFill>
                  <a:schemeClr val="bg1"/>
                </a:solidFill>
              </a:rPr>
              <a:t>decreasing</a:t>
            </a:r>
            <a:r>
              <a:rPr lang="fr-FR" dirty="0">
                <a:solidFill>
                  <a:schemeClr val="bg1"/>
                </a:solidFill>
              </a:rPr>
              <a:t>=TRUE)])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 &lt;- </a:t>
            </a:r>
            <a:r>
              <a:rPr lang="fr-FR" dirty="0" err="1">
                <a:solidFill>
                  <a:schemeClr val="bg1"/>
                </a:solidFill>
              </a:rPr>
              <a:t>ggplot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dfplot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aes</a:t>
            </a:r>
            <a:r>
              <a:rPr lang="fr-FR" dirty="0">
                <a:solidFill>
                  <a:schemeClr val="bg1"/>
                </a:solidFill>
              </a:rPr>
              <a:t>(x=</a:t>
            </a:r>
            <a:r>
              <a:rPr lang="fr-FR" dirty="0" err="1">
                <a:solidFill>
                  <a:schemeClr val="bg1"/>
                </a:solidFill>
              </a:rPr>
              <a:t>word</a:t>
            </a:r>
            <a:r>
              <a:rPr lang="fr-FR" dirty="0">
                <a:solidFill>
                  <a:schemeClr val="bg1"/>
                </a:solidFill>
              </a:rPr>
              <a:t>, y=value)) + </a:t>
            </a:r>
            <a:r>
              <a:rPr lang="fr-FR" dirty="0" err="1">
                <a:solidFill>
                  <a:schemeClr val="bg1"/>
                </a:solidFill>
              </a:rPr>
              <a:t>geom_bar</a:t>
            </a:r>
            <a:r>
              <a:rPr lang="fr-FR" dirty="0">
                <a:solidFill>
                  <a:schemeClr val="bg1"/>
                </a:solidFill>
              </a:rPr>
              <a:t>(stat="</a:t>
            </a:r>
            <a:r>
              <a:rPr lang="fr-FR" dirty="0" err="1">
                <a:solidFill>
                  <a:schemeClr val="bg1"/>
                </a:solidFill>
              </a:rPr>
              <a:t>identity</a:t>
            </a:r>
            <a:r>
              <a:rPr lang="fr-FR" dirty="0">
                <a:solidFill>
                  <a:schemeClr val="bg1"/>
                </a:solidFill>
              </a:rPr>
              <a:t>")</a:t>
            </a: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 &lt;- </a:t>
            </a: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 + </a:t>
            </a:r>
            <a:r>
              <a:rPr lang="fr-FR" dirty="0" err="1">
                <a:solidFill>
                  <a:schemeClr val="bg1"/>
                </a:solidFill>
              </a:rPr>
              <a:t>xlab</a:t>
            </a:r>
            <a:r>
              <a:rPr lang="fr-FR" dirty="0">
                <a:solidFill>
                  <a:schemeClr val="bg1"/>
                </a:solidFill>
              </a:rPr>
              <a:t>("Word in Corpus")</a:t>
            </a: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 &lt;- </a:t>
            </a: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 + </a:t>
            </a:r>
            <a:r>
              <a:rPr lang="fr-FR" dirty="0" err="1">
                <a:solidFill>
                  <a:schemeClr val="bg1"/>
                </a:solidFill>
              </a:rPr>
              <a:t>ylab</a:t>
            </a:r>
            <a:r>
              <a:rPr lang="fr-FR" dirty="0">
                <a:solidFill>
                  <a:schemeClr val="bg1"/>
                </a:solidFill>
              </a:rPr>
              <a:t>("Count")</a:t>
            </a:r>
          </a:p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print</a:t>
            </a:r>
            <a:r>
              <a:rPr lang="fr-FR" dirty="0">
                <a:solidFill>
                  <a:schemeClr val="bg1"/>
                </a:solidFill>
              </a:rPr>
              <a:t>(</a:t>
            </a:r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453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6" descr="data:image/png;base64,iVBORw0KGgoAAAANSUhEUgAABUAAAAPACAMAAADDuCPrAAAC61BMVEUAAAABAQECAgIDAwMEBAQFBQUGBgYHBwcICAgJCQkKCgoLCwsMDAwNDQ0ODg4PDw8QEBARERESEhITExMUFBQVFRUWFhYXFxcYGBgZGRkaGhobGxsdHR0eHh4fHx8hISEiIiIjIyMkJCQlJSUmJiYnJycoKCgpKSkrKyssLCwtLS0uLi4vLy8xMTEyMjIzMzM0NDQ1NTU2NjY3Nzc4ODg5OTk6Ojo7Ozs8PDw9PT0/Pz9AQEBBQUFCQkJERERFRUVHR0dISEhJSUlKSkpLS0tMTExNTU1OTk5PT09QUFBRUVFSUlJTU1NUVFRVVVVWVlZXV1dYWFhZWVlaWlpbW1tcXFxdXV1eXl5fX19gYGBhYWFiYmJjY2NkZGRlZWVmZmZnZ2doaGhpaWlqampra2tsbGxtbW1ubm5vb29wcHBxcXFycnJzc3N0dHR1dXV2dnZ3d3d4eHh5eXl6enp7e3t8fHx9fX1+fn5/f3+AgICBgYGCgoKDg4OEhISFhYWGhoaHh4eIiIiJiYmKioqLi4uMjIyNjY2Ojo6Pj4+QkJCRkZGSkpKTk5OUlJSVlZWWlpaXl5eYmJiZmZmampqbm5ucnJydnZ2enp6fn5+goKChoaGioqKjo6OkpKSlpaWmpqanp6eoqKipqamqqqqrq6usrKytra2urq6vr6+wsLCxsbGysrKzs7O0tLS1tbW2tra3t7e4uLi5ubm6urq7u7u8vLy9vb2+vr6/v7/AwMDBwcHCwsLDw8PExMTFxcXGxsbHx8fIyMjJycnKysrLy8vMzMzNzc3Ozs7Pz8/Q0NDR0dHS0tLT09PU1NTV1dXW1tbX19fY2NjZ2dna2trb29vc3Nzd3d3e3t7f39/g4ODh4eHi4uLj4+Pk5OTl5eXm5ubn5+fo6Ojp6enq6urr6+vs7Ozt7e3u7u7v7+/w8PDx8fHy8vLz8/P09PT19fX29vb39/f4+Pj5+fn6+vr7+/v8/Pz9/f3+/v7///95FNjdAAAACXBIWXMAAB2HAAAdhwGP5fFlAAAgAElEQVR4nO3de5xfdWHn/48iinitVLS6u93aov21+2torbU/t7vb7c/9TCaEJEAREsMlEDCyXLxljUGJLIJclIsgIGvUIlUUaUDSNspVf8qvqCC4EolQCUoIIffLzPf8ueec73cmM2dOZubz+X7en09yzuv1eOjMSWDeOZ+ZeWa+M5NgMiIi8sqk/gUQER2oASgRkWcASkTkGYASEXkGoEREngEoEZFnAEpE5BmAEhF5BqBERJ4BKBGRZwBKROQZgBIReQagRESeASgRkWepAH3h2RB1suEgL8etF7Jse4LZnVm2Mf7qhizbE3/12S1ZtjXB7O4sey7+6sYs2xV/9dltWbY5wexQliVYfT7LdgZ5QRXIANQ9ANUHoPoA1KcKZADqHoDqA1B9AOpTBTIAdQ9A9QGoPgD1qQIZgLoHoPoAVB+A+lSBDEDdA1B9AKoPQH2qQAag7gGoPgDVB6A+VSADUPcAVB+A6gNQnyqQAah7AKoPQPUBqE8VyADUPQDVB6D6ANSnCmQA6h6A6gNQfQDqUwUyAHUPQPUBqD4A9akCGYC6B6D6AFQfgPpUgQxA3QNQfQCqD0B9qkAGoO4BqD4A1QegPlUgA1D3AFQfgOoDUJ8qkAGoewCqD0D1AahPFcgA1D0A1Qeg+gDUpwpkAOoegOoDUH0A6lMFMgB1D0D1Aag+APWpAhmAugeg+gBUH4D6VIEMQN0DUH0Aqg9AfapA5g/o2kvfN2fRRU+Uz496MlRcbbp6wayTrt/W/cfGXQBoHwGoPgDVB6Bl359l7fEDdvD24mKl7bUuv9iwwNo51p62JateAGg/Aag+ANUHoEXbjrGffCHbdqMdfCK/umgsoMvtkic7jy+0l2XVCwDtJwDVB6D6ALTo23bB7uLpJfai/P/PKuXsts7OfiZ/stYOPle5ANC+AlB9AKoPQIs+Z1eWTx+yi7Ksc8zA7tGfudkuL58usasrFwDaVwCqD0D1AWjRR+3d5dP8Q8z81WBP2fszK+xt5dOb7FWVCwDtKwDVB6D6ALToice6X1hfbU/Psp/Z8+85//RlXygfpp9rf1j+zF12ReUCQPsKQPUBqD4AHdOWk+2XsmyNHSy/hHTsA/kPnWIfLX/qfvuBykVRZ3W3X24OUSfrBHk5bm3P394TzO7JTUkwm2VDCVZ35G/vCWbzd+4t8Ve35r9JxV/dnP+OvCPB7HDudvzy3y12B3lBQQH91RJ7Yv7x2JetveGJbQ+fZ+fkH6/Ms0+VP/fj4rOj4y6Khmd0W9PXLhHRflA/gO6+ebY9bm3+zB0Xfbu4HjrDfibL5o6aubByUQSgRNSY+gB03WJrPzzuUwJr7BnFo/bHyov77TmVi6LOFd0e3R6i/CF8kJfj1q78EVeC2fzh5c4Es/lveglWd+e/PyeYzR9e7oi/uiP/4CP+anHGuxLMdrIswerOUGccDNA7j7InrOmMJ9UODmXn2QfLi9X2gmz8xdj4IpJzfBFJH19E0scXkcq+Y+2K6p9wX2+P6WQrbPmnO7OV9sps/AWA9hWA6gNQfQBa9PRRduXIh587Fi/uUvoDe27xvfPdDzbPsXdWLgC0rwBUH4DqA9CiG8f+6fal9tby6bLijyets3M35c+vHxjcWLkA0L4CUH0Aqg9AixbaBzZ2y4G8z85aPZRtvMLO35EVf3/I0m3ZpiXFV+QrFwDaTwCqD0D1AWjebjta8f1J11o7eJy1Jz5c/NyG+XZw8YDtPqwfdwGg/QSg+gBUH4Dm/Wo8oJ3vf2T+nLOv632X/qar5g8uvHF7zcVkgB4brz6PEED1Aag+APUpDKB9B6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op0TigjoxHGn8veyoT5fhE/D+btZgtks6yRY3ZO7nWA2zRnvyrLh+KvFGe9OMNupe++XF+ydtgJZMkB3V4sI6IRtt/LfQof7fBE+5e/cexLM5oAmWM3PeCjBbP7OnWB1D2csb0+od9oKZDyEd4+H8Pp4CK+Ph/A+VSADUPcAVB+A6gNQnyqQAah7AKoPQPUBqE8VyADUPQDVB6D6ANSnCmQA6h6A6gNQfQDqUwUyAHUPQPUBqD4A9akCGYC6B6D6AFQfgPpUgQxA3QNQfQCqD0B9qkAGoO4BqD4A1QegPlUgA1D3AFQfgOoDUJ8qkAGoewCqD0D1AahPFcgA1D0A1Qeg+gDUpwpkAOoegOoDUH0A6lMFMgB1D0D1Aag+APWpAhmAugeg+gBUH4D6VIEMQN0DUH0Aqg9AfapABqDuAag+ANUHoD5VIANQ9wBUH4DqA1CfKpABqHsAqg9A9QGoTxXIANQ9ANUHoPoA1KcKZADqHoDqA1B9AOpTBTIAdQ9A9QGoPgD1qQIZgLoHoPoAVB+A+lSBDEDdA1B9AKoPQH2qQAag7gGoPgDVB6A+VSADUPcAVB+A6gNQnyqQAah7AKoPQPUBqE8VyADUPQDVB6D6ANSnCmQA6h6A6gNQfQDqUwUyAHUPQPUBqD4A9akCGYC6B6D6AFQfgPpUgQxA3QNQfQCqD0B9qkAGoO4BqD4A1QegPlUgA1D3AFQfgOoDUJ8qkAGoewCqD0D1AahPFcgA1D0A1Qeg+gDUpwpkAOoegOoDUH0A6lMFMgB1D0D1Aag+APWpAhmAugeg+gBUH4D6VIEMQN0DUH0Aqg9AfapABqDuAag+ANUHoD5VIANQ9wBUH4DqA1CfKpABqHsAqg9A9QGoTxXIANQ9ANUHoPoA1KcKZADqHoDqA1B9AOpTBTIAdQ9A9QGoPgD1qQIZgLoHoPoAVB+A+lSBDEDdA1B9AKoPQH2qQAag7gGoPgDVB6A+VSADUPcAVB+A6gNQnyqQAah7AKoPQPUBqE8VyADUPQDVB6D6ANSnCmQA6h6A6gNQfQDqUwUyAHUPQPUBqD4A9akCGYC6B6D6AFQfgPpUgQxA3QNQfQCqD0B9qkAGoO4BqD4A1QegPlUgA1D3AFQfgOoDUJ8qkAGoewCqD0D1AahPFcgA1D0A1Qeg+gDUpwpkAOoegOoDUH0A6lMFMgB1D0D1Aag+APWpAhmAugeg+gBUH4D6VIEMQN0DUH0Aqg9AfapABqDuAag+ANUHoD5VIANQ9wBUH4DqA1CfKpABqHsAqg9A9QGoTxXIANQ9ANUHoPoA1KcKZADqHoDqA1B9AOpTBTJ/QNde+r45iy56onux6eoFs066fttUFwDaRwCqD0D1AWjZ92dZe/yAHby9uNiwwNo51p62ZfILAO0nANUHoPoAtGjbMfaTL2TbbrSDT+RXy+2SJzuPL7SXZZNeAGg/Aag+ANUHoEXftgt2F08vsRdl2To7+5n8+bV28LnJLgC0rwBUH4DqA9Ciz9mV5dOH7KIsu9kuLy+W2NWTXQBoXwGoPgDVB6BFH7V3l0/zDzGzbIW9rby4yV412QWA9hWA6gNQfQBa9MRj3S+sr7anZ9m59oflxV12xWQXANpXAKoPQPUB6Ji2nGy/lGWn2EfLq/vtBya7KOp8rdsvtlSLCOiEbbd25G/vfb4In/Zk2bYEs1k2nGA1/91iZ4LZ/J17a/zVXLKh+KtbdmXZjgSzwzkb8duefyAQ5AUFBfRXS+yJ+cdj8+xT5eWPi0+I7vuiaHhGtzUTXlZEQPu6ZyKiXv0Auvvm2fa4tfkzc0eZXDjZRRGAElFj6gPQdYut/XD5KYFT7GPlj9xvz5nsooiH8N7xEF4fD+H18RC+251H2RPWdMpnz7MPlk9X2wsmuxgbX0Ryji8i6eOLSPr4IlLZd6xdMfIn3FfY8g90ZivtlZNdAGhfAag+ANUHoEVPH2VXdkYubu59fHmOvXOyCwDtKwDVB6D6ALToxrF/un2dnbspf7J+YHDjZBcA2lcAqg9A9QFo0UL7wMZuBZDL7dJt2aYl9jPZpBcA2k8Aqg9A9QFo3m47WvH9SRvm28HFA3Zx+UnRfV8AaD8BqD4A1Qegeb8aD2i26ar5gwtv3N79yX1fAGgf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3Rrj3VIgI6Ydut/C1guM8X4VMny4YSzGZZJ8HqcLIzTrCa7oxTvEGlOeOhUGdcgSwVoDsnFBHQieNO5R+mDPX5InzK3953JZjN3/ASrOZvp3sSzKY541357xbxV4sz3p1gtlP33i8v2DttBTIewrvHQ3h9PITXx0N4nyqQAah7AKoPQPUBqE8VyADUPQDVB6D6ANSnCmQA6h6A6gNQfQDqUwUyAHUPQPUBqD4A9akCGYC6B6D6AFQfgPpUgQxA3QNQfQCqD0B9qkAGoO4BqD4A1QegPlUgA1D3AFQfgOoDUJ8qkAGoewCqD0D1AahPFcgA1D0A1Qeg+gDUpwpkAOoegOoDUH0A6lMFMgB1D0D1Aag+APWpAhmAugeg+gBUH4D6VIEMQN0DUH0Aqg9AfapABqDuAag+ANUHoD5VIANQ9wBUH4DqA1CfKpABqHsAqg9A9QGoTxXIANQ9ANUHoPoA1KcKZADqHoDqA1B9AOpTBTIAdQ9A9QGoPgD1qQIZgLoHoPoAVB+A+lSBDEDdA1B9AKoPQH2qQAag7gGoPgDVB6A+VSADUPcAVB+A6gNQnyqQAah7AKoPQPUBqE8VyADUPQDVB6D6ANSnCmQA6h6A6gNQfQDqUwUyAHUPQPUBqD4A9akCGYC6B6D6AFQfgPpUgQxA3QNQfQCqD0B9qkAGoO4BqD4A1QegPlUgA1D3AFQfgOoDUJ8qkAGoewCqD0D1AahPFcgA1D0A1Qeg+gDUpwpkAOoegOoDUH0A6lMFMgB1D0D1Aag+APWpAhmAugeg+gBUH4D6VIEMQN0DUH0Aqg9AfapABqDuAag+ANUHoD5VIANQ9wBUH4DqA1CfKpABqHsAqg9A9QGoTxXIANQ9ANUHoPoA1KcKZADqHoDqA1B9AOpTBTIAdQ9A9QGoPgD1qQIZgLoHoPoAVB+A+lSBDEDdA1B9AKoPQH2qQAag7gGoPgDVB6A+VSADUPcAVB+A6gNQnyqQAah7AKoPQPUBqE8VyADUPQDVB6D6ANSnCmQA6h6A6gNQfQDqUwUyAHUPQPUBqD4A9akCGYC6B6D6AFQfgPpUgQxA3QNQfQCqD0B9qkAGoO4BqD4A1QegPlUgA1D3AFQfgOoDUJ8qkAGoewCqD0D1AahPFcgA1D0A1Qeg+gDUpwpkAOoegOoDUH0A6lMFMgB1D0D1Aag+APWpAhmAugeg+gBUH4D6VIEMQN0DUH0Aqg9AfapABqDuAag+ANUHoD5VIANQ9wBUH4DqA1CfKpABqHsAqg9A9QGoTxXIANQ9ANUHoPoA1KcKZADqHoDqA1B9AOpTBTIAdQ9A9QGoPgD1qQJZX4Cutk93nxn1ZKi42nT1glknXb+t+1PjLgC0jwBUH4DqA9CROktHAF1pe63LLzYssHaOtadtyaoXANpPAKoPQPUBaK/hW+0IoBeNBXS5XfJk5/GF9rKsegGg/QSg+gBUH4CW/eDShXYU0LNKObuts7OfyZ+stYPPVS4AtK8AVB+A6gPQsivKjzi7gHaOGdg9+hM32+Xl0yV2deUCQPsKQPUBqD4ALfvN2rVr5/UA3WxP2fsTK+xt5dOb7FWVCwDtKwDVB6D6AHS043qA/syef8/5py/7Qvkw/Vz7w/IH77IrKhcA2lcAqg9A9QHoBEDX2MHyAf2xD+QXp9hHyx+8336gclHUuaLbo9urRQR0wrZbu3JT+nwRPuVveDsTzGbZcILVXLLdCWaHs2xH/NUdWTYUf7U4410JZjv5xx/x2xnqjBWAftnaG57Y9vB5dk7+8co8+1T5gz+2iyoXRcMzuq2Z8MIiAtrPPRMRjRQE0Dsu+nbxZOgM+5ksmztq5sLKRRGAElFjCgLoSGvsGcWj9sfKi/vtOZWLos7qbr/cXC0ioBO23co/it/V54vwaU+WbU0wm//GmGA1f1S7M8HsUJZtib+6Ncv2xF/dnD+q3ZFgdjjLEqxuy7LdQV6QEtB1dnAoO88+WF6sthdk4y/GxheRnOOLSPr4IpI+voi0T0DX22M62Qp7e3mx0l6Zjb8A0L4CUH0Aqg9Aq4DuWLy4+5eF/MCeW3zvfPeDzXPsnZULAO0rANUHoPoAtApottTeWj5dZlcWj+PnbsqfXz8wuLFyAaB9BaD6AFQfgE4A9D47a/VQtvEKO39HVvz9IUu3ZZuWFF+Rr1wAaD8BqD4A1QegEwDNrrV28DhrT3y4uNgw3w4uHrDdh/XjLgC0nwBUH4DqA9CJgHa+/5H5c86+rvcl/k1XzR9ceOP2mgsA7SMA1Qeg+gA0RADqHIDqA1B9ABoiAHUOQPUBqD4ADRGAOgeg+gBUH4CGCECdA1B9AKoPQEMEoM4BqD4A1QegIQJQ5wBUH4DqA9AQAahzAKoPQPUBaIgA1DkA1Qeg+gA0RADqHIDqA1B9ABoiAHUOQPUBqD4ADRGAOgeg+gBUH4CGCECdA1B9AKoPQEMEoM4BqD4A1QegIQJQ5wBUH4DqA9AQAahzAKoPQPUBaIgA1DkA1Qeg+gA0RADqHIDqA1B9ABoiAHUOQPUBqD4ADRGAOgeg+gBUH4CGCECdA1B9AKoPQEMEoM4BqD4A1QegIQJQ5wBUH4DqA9AQAahzAKoPQPUBaIgA1DkA1Qeg+gA0RADqHIDqA1B9ABoiAHUOQPUBqD4ADRGAOgeg+gBUH4CGCECdA1B9AKoPQEMEoM4BqD4A1QegIQJQ5wBUH4DqA9AQAahzAKoPQPUBaIgA1DkA1Qeg+gA0RADqHIDqA1B9ABoiAHUOQPUBqD4ADRGAOgeg+gBUX2sA/dSnhvde/PJTXwDQXgCqD0D1AahP0wfUmD17Lx40bwbQXgCqD0D1AahPfoAOfdq8FEB7Aag+ANUHoD5ND9DD8ox53WEjHWrM7wJoLwDVB6D6ANSn6QFqJnYJgPYCUH0Aqg9AfZoeoMvyjPkfy0b7xF1B/QRQ9wBUH4DqawWg5U+N/SJS6ADUOQDVB6D6WgPoqacOAWhdAKoPQPUBqE/TB1QagDoHoPoAVF+LAO2svfOOvQFoLwDVB6D6ANQnB0Dv+91xX4YH0F4Aqg9A9QGoT9MHdO1LDYDWBaD6AFQfgPo0fUBPMGbgHx55dDQA7QWg+gBUH4D6NH1AjzDv7gRFE0D7CkD1Aai+1gD6MvMNmZ8A6h6A6gNQfa0B9I3mHgCtC0D1Aag+APVp+oDONJcDaF0Aqg9A9QGoT9MH9Lsv+r2NAFoTgOoDUH0A6tP0Ac0uM+/4FwCdGIDqA1B9AOrT9AG99dZTjXnne5d9vBeA9gJQfQCqD0B9mj6g1b8QFEB7Aag+ANUHoD5NH9BXVALQXgCqD0D1AahP0wdUGoA6B6D6AFQfgIYIQJ0DUH0Aqg9AQwSgzgGoPgDV1xpAf14JQHsBqD4A1QegPk0fUL4Kv48AVB+A6gNQnwAUQF0CUH0Aqi8BoN/qdesVi19n3r3+eQDtBaD6AFQfgPo0fUDHcneS+ZthAO0FoPoAVB+A+uQFaLbnXeY6AO0FoPoAVB+A+uQHaHaj+QsA7QWg+gBUH4D65Ano/2deB6C9AFQfgOoDUJ88Af2q4c/CjwSg+gBUH4D65AfojiPN/x0U0N1D1SICOmHbreEs6/T5InzqZNlwgtk0Nzuc5mbzM06w2q4zzpKccbB32ukD+pXRvnzh24w5Nyig2ycUEdCJ407tyj8o6/NF+JS/6nYmmM3fyxKs5h8K7k4wm7+b7Yi/uiMnJf5qcca7Esx26t775e0MdcbTB3T8t9Ef/lxQQHkI7xwP4fXxEF5fax7Cj+XzlfZfg/oJoO4BqD4A1dcaQNfv7Zmw30UPoD4BqD4A1dcaQKUBqHMAqg9A9QFoiADUOQDVB6D62gTopiuPPuLw171l5hVh/yYRAPUJQPUBqL72ANr53CtHv4h0bQdARwJQfQCqD0B9cgB0RS7nq488+pi3vyZ/5mIAHQlA9QGoPgD1afqA/vjF5rDLtxXPbb/8MHPQYwDaC0D1Aag+APVp+oCeYg6+b+T5e15iTgfQXgCqD0D1AahP0wf09817914sNH8AoL0AVB+A6gNQn6YP6KHmc3svrjOHAmgvANUHoPoA1KfpA/pyc83ei88D6GgAqg9A9QGoT9MH9C1mwd6Lk3gIPxqA6gNQfQDq0/QBPdW85Lsjz997sFkEoL0AVB+A6gNQn6YP6CMvNr/16a3Fc9suO8y8+BEA7QWg+gBUH4D6NH1As08ZY1515OzZR74qf+Z/BvUTQN0DUH0Aqq89gGY3vGrkj3K+6jr+KOdoAKoPQPUBqE8ugGYvXHX0W9/whrcefeWmsHwCqEcAqg9A9bUJUF0A6hyA6gNQfQAaIgB1DkD1Aai+tgC6tfc9THveueirWwB0TACqD0D1AahP0wO08/WBQ/6wB6gx5tAPvwCgowGoPgDVB6A+TQvQF96dqzkGUGPe9jiAjgSg+gBUH4D6NB1Ad70jJ/OPr+hdrf/SCQcZc8RmAO0FoPoAVB+A+jQdQD9uzJvuHvsDD/2pMR8C0F4Aqg9A9QGoT9MAdNdvm9c+Pf6HNrzevGYXgHYDUH0Aqg9AfZoGoPcac2H1x64z5gEA7Qag+gBUH4D6NA1ArzZmwn8A6afGXAug3QBUH4DqA1CfpgHoBcbsqP7YroPMJwG0G4DqA1B9AOrTNAC9zBw8XP2xPS82nwbQbgCqD0D1AahP0wD0FmP+tfpjPzfmKwDaDUD1Aag+APVpGoCuNeby6o9dZEzQv1EZQJ0DUH0Aqq/5gGZ/bt64YfyPPPfb5m0h/QRQ9wBUH4DqawGg3zTmHeME3fL/BP4iPIC6B6D6AFRfCwDN/taYN39pz8hV59tvMeadE76uBKBxA1B9AKqvDYDunGmMOfzka7/z0E8f+Op5RxR/Mr76LwJo7ABUH4DqawOg2Z4LDjFjO2FjWD8B1D0A1Qeg+loBaJat+9CbRvQ8eN49gfkEUAVpGpQAACAASURBVI8AVB+A6msJoFk2/NgXP3724qWX3b0tOJ8A6hGA6gNQfa0BVBqAOgeg+gBUH4CGCECdA1B9AKoPQEMEoM4BqD4A1QegIQJQ5wBUH4DqA9AQAahzAKoPQPUBaIgA1DkA1Qeg+gA0RADqHIDqA1B9ABoiAHUOQPUBqD4ADRGAOgeg+gBUH4CGCECdA1B9AKoPQEMEoM4BqD4A1QegIQJQ5wBUH4DqA9AQAahzAKoPQPUBaIj2G0ATzXoEoPoAVB+AhghAnQNQfQCqD0BDBKDOAag+ANUHoCECUOcAVB+A6gPQEAGocwCqD0D1AWiIANQ5ANUHoPoANEQA6hyA6gNQfQAaIgB1DkD1Aag+AA0RgDoHoPoAVB+AhghAnQNQfQCqD0BDBKDOAag+ANUHoCECUOcAVB+A6gPQEAGocwCqD0D1AWiIANQ5ANUHoPoANEQA6hyA6gNQfQAaIgB1DkD1Aag+AB1ttX2699ymqxfMOun6bVNdAGgfAag+ANUHoCN1lo4AumGBtXOsPW3L5BcA2k8Aqg9A9QFor+Fb7Qigy+2SJzuPL7SXTX4BoP0EoPoAVB+Alv3g0oV2BNB1dvYz+ZO1dvC5yS4AtK8AVB+A6gPQsiusHQX0Zru8fLrErp7sAkD7CkD1Aag+AC37zdq1a+f1AF1hbyuf3mSvmuwCQPsKQPUBqD4AHe24HqDn2h+WT++yKya7ANC+AlB9AKoPQCcAeop9tHx6v/3AZBdFnQ90+9HOahEl2w9mPRrO3836fBE+5a+zBKt7crcTzKY5411ZNhx/tTjj3QlmOzll8ct/axwK8oIUgM6zT5VPf2wXTXZRNDyj25oJLyyiZPvBLBE1oCCAzh1lcuFkF0UASkSNKdBD+MfKp/fbcya7KPtpt2eerxZRsv1g1qP8QcjmPl+ER5vyhz7xV5/flmXbE8zmj2o3xV99IX8sHX/1+R1Zti3B7HCWJVjdnGW7grwgBaDn2QfLp6vtBZNdjI0vIjnHF5H08UUkfXwRaQKgK+zt5dOV9srJLgC0rwBUH4DqA9AJgN7c+/jyHHvnZBcA2lcAqg9A9QHoBEDX2bmb8ifrBwY3TnYBoH0FoPoAVB+ATgA0W26Xbss2LbGfmfwCQPsJQPUBqD4AnQjohvl2cPGAXbxt8gsA7ScA1Qeg+gB0IqDZpqvmDy68cftUFwDaR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BKDOAag+ANUHoCECUOcAVB+A6gPQEAGocwCqD0D1AWiIANQ5ANUHoPoANEQA6hyA6gNQfQAaIgB1DkD1Aag+AA0RgDoHoPoAVB+AhghAnQNQfQCqD0BD1HJA06z6BKD6AFQfgIpMSTObZtUnANUHoPoAVGRKmtk0qz4BqD4A1QegIlPSzKZZ9QlA9QGoPgAVmZJmNs2qTwCqD0D1AajIlDSzaVZ9AlB9AKoPQEWmpJlNs+oTgOoDUH0AKjIlzWyaVZ8AVB+A6gNQkSlpZtOs+gSg+gBUH4CKTEkzm2bVJwDVB6D6AFRkSprZNKs+Aag+ANUHoCJT0symWfUJQPUBqD4AFZmSZjbNqk8Aqg9A9QGoyJQ0s2lWfQJQfQCqD0BFpqSZTbPqE4DqA1B9ACoyJc1smlWfAFQfgOoDUJEpaWbTrPoEoPoAVB+AikxJM5tm1ScA1Qeg+gBUZEqa2TSrPgGoPgDVB6AiU9LMpln1CUD1Aag+ABWZkmY2zapPAKoPQPUBqMiUNLNpVn0CUH0Aqg9ARaakmU2z6hOA6gNQfQAqMiXNbJpVnwBUH4DqA1CRKWlm06z6BKD6AFQfgIpMSTObZtUnANUHoPoAVGRKmtk0qz4BqD4A1QegIlPSzKZZ9QlA9QGoPgAVmZJmNs2qTwCqD0D1AajIlDSzaVZ9AlB9AKoPQEWmpJlNs+oTgOoDUH0AKjIlzWyaVZ8AVB+A6msaoHsm/EhEU9LPplklorClAnT71moRTUk/m2bVqywb7vdFeLQz/6AswWz+0dG2+Kv5h4JD8Ve37so/KEswO5w/uIjf9vyDtiAvqAIZD+GTzKZZ9YmH8Pp4CK+vaQ/hATTBqk8Aqg9A9QGoyJQ0s2lWfQJQfQCqD0BFpqSZTbN6ALkNoPoA1KcKZACaZDbNKoBOFYDqA9AQAWiCVQCdKgDVB6AhAtAEqwA6VQCqD0BDBKAJVgF0qgBUH4CGCEATrALoVAGoPgANEYAmWAXQqQJQfQAaIgBNsAqgUwWg+gA0RACaYBVApwpA9QFoiAA0wSqAThWA6gPQEAFoglUAnSoA1QegIQLQBKsAOlUAqg9AQwSgCVYBdKoAVB+AhghAE6wC6FQBqD4ADRGAJlgF0KkCUH0AGiIATbAKoFMFoPoANEQAmmAVQKcKQPUBaIgANMEqgE4VgOoD0BABaIJVAJ0qANUHoCEC0ASrADpVAKoPQEMEoAlWAXSqAFQfgIYIQBOsAuhUAag+AA0RgCZYBdCpAlB9ABoiAE2wCqBTBaD6ADREAJpgFUCnCkD1AWiIADTBKoBOFYDqA9AQAWiCVQCdKgDVB6AhAtAEqwA6VQCqD0BDBKAJVgF0qgBUH4CGCEATrALoVAGoPgANEYAmWAXQqQJQfQAaIgBNsNr82X7fOwBUH4CGCEATrDZ/tt/3DgDVB6AhAtAEq82f7fe9A0D1AWiIADTBavNn+33vAFB9ABoiAE2w2vzZft87AFQfgIYIQBOsNn+23/cOANUHoCEC0ASrzZ/t970DQPUBaIgANMFq82f7fe8AUH0AGiIATbDa/Nl+3zsAVB+AhghAE6w2f7bf9w4A1QegIQLQBKvNn+33vQNA9QFoiAA0wWrzZ/eDm/UIQPUBqOjtPc1smtXmz+4HN+sRgOoDUNHbe5rZNKvNn90PbtYjANUHoKK39zSzaVabP7sf3KxHAKoPQEVv72lm06w2f3Y/uFmPAFQfgIre3tPMpllt/myrbrZftwHUpwpkAJpkNs1q82dbdbMA6hCAit7w0symWW3+bKtudj84Y58ANEQAmmC1+bOtutn94Ix9AtAQAWiC1ebPtupm94Mz9glAQwSgCVabP9uqm90PztgnAA0RgCZYbf5sq262vWfsEYCKXhdpZtOsNn+2VTfb3jP2CEBFr4s0s2lWmz/bqptt7xl7BKCi10Wa2TSrzZ9t1c2294w9AlDR6yLNbJrV5s+26mbbe8YeAajodZFmNs1q82dbdbPtPWOPAFT0ukgzm2a1+bOtutn2nrFHACp6XaSZTbPa/NlW3SxnHHkWQGsOJc1smtXmz7bqZjnjyLMAWnMoaWbTrDZ/tlU3yxlHngXQmkNJM5tmtfmzrbpZzjjyLIDWHEqa2TSrzZ9t1c1yxpFnAbTmUNLMpllt/myrbpYzjjyrA3T7yEsfKq42Xb1g1knXb+v+1LgLAG3jzfLO3ajZVt1sJEBX2l7r8osNC6ydY+1pW7LqBYC28mZ5527UbKtuNhKgF40FdLld8mTn8YX2sqx6AaCtvFneuRs126qbjQToWaWc3dbZ2c/kT9bawecqFwDazpvlnbtRs6262TiAdo4Z2D16cbNdXj5dYldXLgC0nTfLO3ejZlt1s3EA3WxP2Xuxwt5WPr3JXlW5ANB23izv3I2abdXNxgH0Z/b8e84/fdkXyofp59oflj94l11RuQDQdt4s79yNmm3VzcYBdI0dLL+EdOwD+cUp9tHyB++3H6hcFHVO6/bg7moRDyX9bJrV5s+26mY548izZQpAv2ztDU9se/g8O2dDls2zT5U/+GO7qHJRNDyj25oJLyTioaSfTbPa/NlW3SxnHHm2riCA3nHRt4snQ2fYz2TZ3FEzF1YuigC0fTfLO3ejZlt1s3EAHWmNPaN41P5YeXG/PadyUfZCt40bqkU8lPSzaVabP9uqm+WMI8+WKQFdZweHsvPsg+XFantBNv5ibHwRKcFq82dbdbOcceRZ2ReRRlpvj+lkK+zt5cVKe2U2/gJA23mzvHM3arZVNxsF0B2LF3f/spAf2HOL753vfrB5jr2zcgGg7bxZ3rkbNduqm43zEehSe2v5dJldWTyOn7spf379wODGygWAtvNmeedu1GyrbjYOoPfZWauHso1X2Pk7suLvD1m6Ldu0pPiKfOUCQFt5s7xzN2q2VTcb6XOg11o7eJy1Jz5cXGyYbwcXD9juw/pxFwDaypvlnbtRs6262UiAdr7/kflzzr5uc/dq01XzBxfeuL3mAkDbeLO8czdqtlU3G/er8A4BaILV5s+26mY548izAFpzKGlm06w2f7ZVN8sZR54F0JpDSTObZrX5s626Wc448iyA1hxKmtk0q82fbdXNcsaRZwG05lDSzKZZbf5sq26WM448C6A1h5JmNs1q82dbdbOcceRZAK05lDSzaVabP9uqm+WMI88CaM2hpJlNs9r82VbdLGcceRZAaw4lzWya1ebPtupmOePIswBacyhpZtOsNn+2VTfLGUeeBdCaQ0kzm2a1+bOtulnOOPIsgNYcSprZNKvNn23VzXLGkWcBtOZQ0symWW3+bKtuljOOPAugNYeSZjbNavNnW3WznHHkWQCtOZQ0s2lWmz/bqpvljCPPAmjNoaSZTbPa/NlW3SxnHHkWQGsOJc1smtXmz7bqZjnjyLMAWnMoaWbTrDZ/tlU3yxlHngXQmkNJM5tmtfmzrbpZzjjyLIDWHEqa2TSrzZ9t1c1yxpFnAbTmUNLMpllt/myrbpYzjjwLoDWHkmY2zWrzZ1t1s5xx5FkArTmUNLNpVps/26qb5YwjzwJozaGkmU2z2vzZVt0sZxx5FkBrDiXNbJrV5s+26mY548izAFpzKGlm06w2f7ZVN8sZR54F0JpDSTObZrX5s626Wc448iyA1hxKmtk0q82fbdXNcsaRZwG05lDSzKZZbf5sq26WM448C6A1h5JmNs1q82dbdbOcceRZAK05lDSzaVabP9uqm+WMI88CaM2hpJlNs9r82VbdLGcceRZAaw4lzWya1ebPtupmOePIswBacyhpZtOsNn+2VTfLGUeeBdCaQ0kzm2a1+bOtulnOOPIsgNYcSprZNKvNn23VzXLGkWcBtOZQ0symWW3+bKtuljOOPAugNYeSZjbNavNnW3WznHHkWQCtOZQ0s2lWmz/bqpvljCPPAmjNoaSZTbPa/NlW3SxnHHkWQGsOJc1smtXmz7bqZjnjyLMAWnMoaWbTrDZ/tlU3yxlHngXQmkNJM5tmtfmzrbpZzjjyLIDWHEqa2TSrzZ9t1c1yxpFnAbTmUNLMpllt/myrbpYzjjwLoDWHkmY2zWrzZ1t1s5xx5FkArTmUNLNpVps/26qb5YwjzwJozaGkmU2z2vzZVt0sZxx5FkBrDiXNbJrV5s+26mY548izAFpzKGlm06w2f7ZVN8sZR54F0JpDSTObZrX5s626Wc448iyA1hxKmtk0q82fbdXNcsaRZwG05lDSzKZZbf5sq26WM448C6A1h5JmNs1q82dbdbOcceRZAK05lDSzaVabP9uqm+WMI88CaM2hpJlNs9r82VbdLGcceRZAaw4lzWya1ebPtupmOePIswBacyhpZtOsNn+2VTfLGUeeBdCaQ0kzm2a1+bOtulnOOPIsgNYcSprZNKvNn23VzXLGkWcBtOZQ0symWW3+bKtuljOOPAugNYeSZjbNavNnW3WznHHkWQCtOZQ0s2lWmz/bqpvljCPPAmjNoaSZTbPa/NlW3SxnHHkWQGsOJc1smtXmz7bqZjnjyLMAWnMoaWbTrDZ/tlU3yxlHngXQmkNJM5tmtfmzrbpZzjjyLIDWHEqa2TSrzZ9t1c1yxpFn9ydAN2+oFvFQ0s+mWW3+bKtuljOOPFtWgSwVoHsm/EjEQ0k/m2a1+bOtulnOOPJsXakA3bq5WsRDST+bZrX5s626Wc448mxZBTI+B5pkNs1q82dbdbOcceTZ/elzoACaYLX5s626Wc448iyA1hxKmtk0q82fbdXNcsaRZwG05lDSzKZZbf5sq26WM448C6A1h5JmNs1q82dbdbOcceRZAK05lDSzaVabP9uqm+WMI88CaM2hpJlNs9r82VbdLGcceRZAaw4lzWya1ebPtupmOePIswBacyhpZtOsNn+2VTfLGUeeBdCaQ0kzm2a1+bOtulnOOPIsgNYcSprZNKvNn23VzXLGkWcBtOZQ0symWW3+bKtuljOOPAugNYeSZjbNavNnW3WznHHkWQCtOZQ0s2lWmz/bqpvljCPPAmjNoaSZTbPa/NlW3SxnHHkWQGsOJc1smtXmz7bqZjnjyLMAWnMoaWbTrDZ/tlU3yxlHngXQmkNJM5tmtfmzrbpZzjjyLIDWHEqa2TSrzZ9t1c1yxpFnAbTmUNLMpllt/myrbpYzjjwLoDWHkmY2zWrzZ1t1s5xx5FkArTmUNLNpVps/26qb5YwjzwJozaGkmU2z2vzZVt0sZxx5FkBrDiXNbJrV5s+26mY548izAFpzKGlm06w2f7ZVN8sZR54F0JpDSTObZrX5s626Wc448iyA1hxKmtk0q82fbdXNcsaRZwG05lDSzKZZbf5sq26WM448C6A1h5JmNs1q82dbdbOcceRZAK05lDSzaVabP9uqm+WMI88CaM2hpJlNs9r82VbdLGcceRZAaw4lzWya1ebPtupmOePIswBacyhpZtOsNn+2VTfLGUeeBdCaQ0kzm2a1+bOtulnOOPIsgNYcSprZNKvNn23VzXLGkWcBtOZQ0symWW3+bKtuljOOPAugNYeSZjbNavNnW3WznHHkWQCtOZQ0s2lWmz/bqpvljCPPAmjNoaSZTbPa/NlW3SxnHHkWQGsOJc1smtXmz7bqZjnjyLMAWnMoaWbTrDZ/tlU3yxlHngXQmkNJM5tmtfmzrbpZzjjyLIDWHEqa2TSrzZ9t1c1yxpFnAbTmUNLMpllt/myrbpYzjjwLoDWHkmY2zWrzZ1t1s5xx5FkArTmUNLNpVps/26qb5YwjzwJozaGkmU2z2vzZVt0sZxx5FkBrDiXNbJrV5s+26mY548izAFpzKGlm06w2f7ZVN8sZR54F0JpDSTObZrX5s626Wc448iyA1hxKmtk0q82fbdXNcsaRZwG05lDSzKZZbf5sq26WM448C6A1h5JmNs1q82dbdbOcceRZAK05lDSzaVabP9uqm+WMI88CaM2hpJlNs9r82VbdLGcceRZAaw4lzWya1ebPtupmOePIswBacyhpZtOsNn+2VTfLGUeeBdCaQ0kzm2a1+bOtulnOOPIsgNYcSprZNKvNn23VzXLGkWcBtOZQ0symWW3+bKtuljOOPAugNYeSZjbNavNnW3WznHHkWQCtOZQ0s2lWmz/bqpvljCPPAmjNoaSZTbPa/NlW3SxnHHkWQGsOJc1smtXmz7bqZjnjyLMAWnMoaWbTrDZ/tlU3yxlHngXQmkNJM5tmtfmzrbpZzjjyLIDWHEqa2TSrzZ9t1c1yxpFnAbTmUNLMpllt/myrbpYzjjwLoDWHkmY2zWrzZ1t1s5xx5NkkgG66esGsk67fBqAA2tjVds226maTA7phgbVzrD1tC4ACaFNX2zXbqptNDuhyu+TJzuML7WUACqBNXW3XbKtuNjWg6+zsZ/Ina+3gcwCafLX5s626Wc448mwCQG+2y8unS+xqAE2+2vzZVt0sZxx5NgGgK+xt5dOb7FUAmny1+bOtulnOOPJsAkDPtT8sn95lVwBo8tXmz7bqZjnjyLMJAD3FPlo+vd9+oPsDwwPd7h+qFvFQ0s+mWW3+bKtuljOOPFsWF9B59qny6Y/toh6gM7qtmfCPRjyU9LNpVps/26qb5Ywjz9YlBnTuKKALuz+wb0CJiA6w5A/hHyuf3m/PGf8TEz8H6lMnGw7yctx6Icu2J5jdmWUb469uyLI98Vef3ZJlWxPM7s6y5+KvbsyyXfFXn92WZZsTzOYPghOsPp9lO4O8oLiAnmcfLJ+uthcAaJ8BqD4A1QegDq2wt5dPV9orAbTPAFQfgOoDUIdu7n3keY69E0D7DED1Aag+AHVonZ27KX+yfmBwI4D2GYDqA1B9AOrScrt0W7Zpif1M5ccB1DkA1Qeg+gDUpQ3z7eDiAbu4+heCAqhzAKoPQPUBqFObrpo/uPDG7dUfBlDnAFQfgOoD0BABqHMAqg9A9QFoiADUOQDVB6D6ADREAOocgOoDUH0AGiIAdQ5A9QGoPgANEYA6B6D6AFQfgIYIQJ0DUH0Aqg9AQwSgzgGoPgDVB6AhAlDnAFQfgOoD0BABqHMAqg9A9QFoiADUOQDVB6D6ADREAOocgOoDUH0AGiIAdQ5A9QGoPgANEYA6B6D6AFQfgIYIQJ0DUH0Aqg9AQwSgzgGoPgDVB6AhAlDnAFQfgOoD0BABqHMAqg9A9QFoiADUOQDVB6D6ADREAOocgOoDUH0AGiIAdQ5A9QGoPgANEYA6B6D6AFQfgIYIQJ0DUH0Aqg9AQwSgzgGoPgDVB6AhAlDnAFQfgOoD0BABqHMAqg9A9QFoiADUOQDVB6D6ADREAOocgOoDUH0AGiIAdQ5A9QGoPgANEYA6B6D6AFQfgIYoDKB3rVod5OW49fiqVQ8lmP3eqlVPxl/99apV342/+uyjq1Y9kmD23lWr1sdf/dWqVffHX332x6tW/e8Es2tW3ZFg9ZerVv0gyAuqQJYK0DC9a8ZfJ1j9zowZVySYPW/GjMfjr+6cMeO4+KvZ12bMWJlg9qQZMzbGX/3VjBlnxl/NrpsxY1WC2Vkz/jTB6k9mzFimeLkA6h6A6gNQfQAaIAB1D0D1Aag+AA0QgLoHoPoAVB+ABghA3QNQfQCqD0ADBKDuAag+ANUHoAECUPcAVB+A6gPQAB3YgBIRJQxAiYg8A1AiIs8AlIjIMwAlIvIMQImIPGscoPfaeN9itMpe3/s/Iq9a8NbzvS9+M8Xs5ouPO2G7fqYJgF5pF+29iARouQmg1GdR33q+fEu8rb2Ne/ecmOoXdZkdWLL9WWvv1e4CaB+bAEp9FvWtx86Lt7W3KQBV/aIW2J9m2SSABtptAqDjHiNEArTcBFDqsxYAOkWqX9Q8O5Rl2774xXXa3SYAOi4+B0oHUAAqBVS/eyABuumGM+e854P3dYrnO/d+eP6sBR99oLhYY6/M/3941Vmzj/3YoxJAP2pvz/9/aI69sLhaZm/pbooB/cnFpx+14NKnimfX2K/vumnhUadev7X8mfVXLJi18JK14Sf3uTPxBML1T/aj5dNNMwc3j7+38a/l23d8es4XAu6W/cuyY+e8/5ZdE9fGHUTQxu5033rGvmWPfbUH7ZM276ja16Rqsqx8V7ml9xZziX0gG3u/vV9U8K4pXq7dmi3M/7f3TUewewAB+twJduCEObb7mrjJ2qPnD1p7W9Z7DQ1/wtqBo+3ApQpAby3f2h639j352Q/NtWtjAPqN/FX8t/lr+YdZcYtfPc8uPNnaDw7nVw8dbe3x1g6uCb65z52JJxCuLYODJVOr7Ccq9zb+tfyti6wNDegt+dRx1p61Z8La2IMI29id8q1n3Fv22Fd70G6/1A5e+pm616RssmwioGPut/eLCt4/XzpoP33pzhFAu286it0DCNDL7bKN+ceZdnBn/mGKHby7k+36ij2h03sNrbEzb9069MhCqwB0nT0+3/mWHbC/yrKfFxd6QNcP2hu3Zs+tsAt2FXd3/Hvzt/QHZ9qHs2znifaazdnWG+3gv4Ye3efOxBMI2EftmuLJB+294++t8lo+feb1398QcjfLfjkwuGpXtvYU+5UJa2MOImzjdsq3nnFv2WNf7YErH7VOfE0qJ7M6QMfer/ghfA/Q7puOYvcAAnSx/Vnx5GPve7I4kkuK5zvH2i3d19DwSfZrxY+sn6kAtHOCzUcvshfa1Vn2zWJbD+gl9tPl9BnFRyprrH2kuLrQ3pFlX7UXlf/EZ+3loUf3uTPxBAJ2p/1k/v8bBubuGn9vldeyvT/oatEK+3fFk5/Y909c23sQYRu3U771jH3LHvdqD1xpxsTXpHIyqwN07P3GAbT7pqPYPYAAPdeuHP208NCu8tnd8+wL3dfQr+3cHeXPXCj5ItKl9h+yzvwF37OXFe90a2IAuqD3MPmu4oHtGtv9CyNvKj6BdV7xDRpZ8TDslNCj+96ZcAIB2zQwZ1fxQPKyymbltbwo6Ie9RZ3ZAy8UT4dXfqlTXRtzEGEbt1O+9Yx9yx73ag9c14wJr0nlZFYH6Nj7jQNo901HsXsAAfoda+ff9OC2kcvNj/7TtafaEUAfsmd3f/gWCaBr7IW50Rdttidnnb+1z0cAdNfAwJ7ymZ/ZM7r7RV8s3p+PtxdeUnShnR16dd87E04gZB+238+ys+1DE+9t7Gv5grCjWfFtgvPHXY9dG3MQwdu7U771jHnLHv9qD1zXjOprUjqZ1QE67j05CqDdNx3F7gEEaPaDs6y1s5aXfy37vUvy5wfOnjMC6JqR3z3/WQLo8/b4znfst7Iz7HNP2iVZBEB/bXt/Efyz9phi7rPlRfH+vMvubU/g1X3v11ANcAAADDxJREFUTDiBkN2efzS03p4wXL238a/l8F9r+Kk9a8zV+LW9BxG6sTvdt569b9njX+2B65pRfU1KJ7MKoBeXX4Uf+54cBdDem45g90ACNH8Vf/viuXbmo1m22s6+6p4n9+Tn0wP0JyMfgX5d832gS+yTV+ePdK6xd99hb8pifgT6c3vayHdqdd+fO8cUnzzTNMlO9QRCtsEeN3SL/XxW2ZzwWg7dr+zCKdYEgI7bGXnrGXnLHv9qD1zPjMprUjqZVQBdVgI65j05DqCjbzrBdw8cQHf/+tniyY7L7MVZdrItv+Wic+zIG/uzI58DvUQD6BfsqjPnDGX32msutj/O4nwO9Bfl09X245X35//e+zzhrqefDT06yU71BIJ2rv3RmfbnWWVzwms5dEMzZ3b/von/deXm+jUBoON2ireecW/Z417tgeuZUX1NKiezUUC/WjzfOTkHdNz9RgRUsnvgAPq8nVl+9uLu/NXcGex+Fu7B0c+BdhZ1vwr/7KAG0B/ZZQNLs2yjPWPBnOL36xhfhb+0eNI503698v58Q+/zcyvtDaFHJ9mpnkDQbrVLu5/oH7s58bUcvA/avy+ePJ0/qq1fCw/o+J3irWfsW/b4V3vgemZUX5PKyax3lF/vPop+yOaAjrvfiIBKdg8cQLP32k/nh/HLM4u3+cX2hl3Zzjvnld9sUp7P3Xbmbds7jy+SfBtT/rvXbGu/nD9dZLu/TesBfXrQ3rQt23iBnb+r8v68eZ69bms2dOfgrOB/dmSSneoJBO3X1na/oWjc5sTXcugesbO+vSv79dn22n2sCT4CHbdTvvWMfcse92oPnB0oAam+JpWTWe8of2Bn54+b1753dvEQfuz9jvyiglfzEF6xewAB+n1rB+cfZ+3ZJSh21vHWfmiZHVjZPZ/OCmsH5uWKiv4s/Mes/Zes+P7E7ntUhD+J9PX8hvJ7nP1gVn1/vnumtSfMtgPfCb452U7lBMJ2lrXry2fGbk58LQfv2vyN6j3WnrlzH2sCQMftlG89Y9+yx73aA3eCPeG/F0+rr0nhZNZ7m9q9xA6cfrI9c2UB6Lj7HflFha4GUMXuAQRo9ugnTjrqPefcXv42+cC5x845986hZ97/ntVj/iz83KWP/FoE6DftQPHpsvyt/+ksiwJo9qNPnT7nrM8+NTqXjb4/r738fbNP+dQvw09OtlM5gbD9nT2n99zYzYmv5dB17l2xcO5ZX929rzXFV+HH7nTfesa+ZY99tQfueyfNKr9zeMJrUjeZjbxNvXDNybMWXL/j6+UXkcbe78gvKnR1X0QS7B5IgFJzu1jy/Za0H6T5nW9/CUBpP2jr7JmbUv8aSNM/AiiRsh3bP6P5U4S0H/S54ht8GxuAUvKWWjv4eOpfBEl6YIm130v9ixAGoJS8z805Q/MFYEreHbNPa/RntwGUiMgzACUi8gxAiYg8A1AiIs8AlIjIMwAlIvIMQKnpPfG1K1Zcc7/kbxqitgegFLO7jfnjkeePNuaDvWc7hxvzxLRewGHmI26Lt/2FKXv9it1u/yLR1AEoxWznIebFL3SfHXqdMTN6P/wLY/7t9F7AOEDvMeY/TLF3fIHnwSWhf7HZ+ZdLNHkASlH7T8as7j73w9y0F/X+oyRfMuY90/v33QDdM8uYN1z65PD2n654jTE2+H8XmdoegFLUzjfm/O5zFxYfFX6l+/yZxkzzb1V1A/STxrz9N91nn/4dY251/MUSTRGAUtTuNua/dp/7z+adv2UWdJ8/0php/m0i4wDdtX79pP9dvV++3Lx59B/4rjEz3X6tRFMFoBS1nYeY1w4Xz+w4xJx/tHlz+ah6+0t6z0yd0xeRPmzMF/de/bE5ZOv0/12iaQSgFLe/MuaR4uk/GnP/tb3n84fix5U/+ejpRxz6iiNOe7j7j77C3JH9/R8fVPz3HDtf+evDX/rvTn60AugrzMe7T27N7h78nUPetuCJsVPDbzaHj/kPiF7xh3/43clWrjNHZL/50BGHHPaua8t/a/3oZxi+ZUzx31zONi77yze9/G2z7g52GHSgB6AUt+XGlH/B7gfNq/Y8YUz5X9T9lDHXFk8vOaj7LUcvvrD8eDSn7cr8Kgd0y193f+KQr+8L0MtfVP4DL7t/zM/+zJiTa34F+1rJAX3ozd2fevuGrAbQu1/d/Vnz/qAnQgdwAEpx+64x7y2eHmlslv2++Zvi+dnG/Cx/cqMxLznxmmvmH9zz9BVm+UHm8HesyjozjXnNqZ//+DvMIQfXA7rI/PtL7/nGu4353TGfCljZeznj2+fKdeZ3/p35o6U3nPEGY/5yeCKgT7/evPS91//dRw83ptF/xSU5BKAUtx2HmLfmT557kbk8yxabQ3fmj8/fZN6Yu/fCq81vlf8F5XsOM68q/hNJrzAH/5vyQXcO2B/87/zp8Dn5h3+1gJp3PJc/7QwYs3bvz37CmIn/5ed9r1yXv/Bj8l9O9qsjjfnCRECvN6b4D4pnjx3c/S2ACEApdn9lTI7d35ef/vymMf+cZU8aMy//iauNuaT7j1xmzFVZ6eI/ltd/Y8wD5TOdP9kXoP9/ef0Pxty592fPNuahCfP7XskBfeOO8rmfv9i8fSKgZ5iDup9Rff/M8/o8A2pKAEqR+5gx/5Blp3Y/6HxJ8ac5bzbm6qz4o52v6n2VfOurzJysoO1Pygfkuw81/7n3L//dPgB9Z/f6EWPu2Puzi4356YT5fa4UgK7o/UPHmhdtngDo+b2PQIlGA1CK3HeMWZplv2eOLy7+0vxJlp3Vhe6to3+yMzvSHJEVtJ1YXv18r5q/2AegvcfUj44D9CMjH7iObZ8rBaD/3PuZy425bwKgD7/UmD+/9kmfe6amBqAUuR0vM/8pe6L8LGP5Ud1vsj83hxcfA77BzB75Z442h2cFbd2/bOT7xtzQ+4k9B9UDuqx7PR7Q/DH6LWOX9+zZM8lKAegTvZ+5zZjbJn4V/u9fX3wJ/t++93b+WhLqBaAUu/9oXrknx+qp4vnvGfPlnS8tH0qPpe0Y87pslMfswb2ADr20HtDuP1gB9G5jxn6yMgfxnZOsFIA+3fuZO4z52hhAb+19H+jzn/0v5d9L8oc/9L55alYASrH7mDH/Mq989JyD+Foz/wFjPls8/1Zz5Mg/8nbzlmwvbWMetz+5j4fwtYBuO9gcMea7mr5kzKJJVgpAR76L9LPF1+/3AnpFD9DiZf7T0n9jzJs2+t06NS0ApditycH8bbO4ezHbvOnTxvyk++yrt3V/cPtryj+2PkLb8KtHv4j0DRdAs7nG3LX36gRjbp5kpQD06t4/emLxmYUc0C93LxeXgD777Jbyamh58fEpUQagFL8dLzN/NPo3I33O5BeHlX86/kpTfGto0eXd50Zpm2nM98pnOn/hBOh3jfn9LSMXPzrIHLplspUc0D8YKp/7xUvMH2XZM8ZcWF6+8LoS0DeZ/zi6cmmfZ0ANCUApeu8q/hzl893nf1F8TvGo8tnnX2kOKx9D33eYeUXxGHmUtjuMOaL4RvrOsn19I309oNnxxryr92h7y58Z86FJV4pvpH9f8Z2eT7+9/Fh0+JXmbcX31e852ZSA/jfzkgfLf3AZfxSJegEoRa9g8M9GLt5iRj8kvNaYg0+5/vMn7/1Dlj3aOkcZ85pFn//ku8wh/5cToM/lH+oefvHaod2P/a8jcoRfmHQlB/QV5s8+fuP73mjMnxaQ/jdjjvzqD276K/PuEtD8X3ztuV/5xlV/k39cy39hicoAlKK3JjfzwyMXp5vRPy/UufDFvb/m46LeX/PRoy3bOvqXicxzAjT7zTvKl1f+9SF/8PPJV3JA73pt96dm/Lr4gade3736r0+XgA4d3/u7RMzvTfz+fGpnAErR2/EyY/5p5OIbxvzW8MjFT059y8tf/pZTH+le7QW0+OvsXn/wm054OHMENBu+5ogueq/+wAtTrOSAbnn6zN996Wv/8ureX4K34ez/8IrX/vnnhp/vfRX+vjl/9NpD3/r/fmVPRlQGoNTwOj/50sUrrrl36gfdBaARfj3UpACUqBuAknMAStQNQMk5ACXqBqDkHIASdQNQcg5AiboBKDkHoEREngEoEZFnAEpE5BmAEhF5BqBERJ4BKBGRZwBKROQZgBIReQagRESeASgRkWcASkTkGYASEXkGoEREngEoEZFn/wfegbFtrId3pQAAAABJRU5ErkJggg==">
            <a:extLst>
              <a:ext uri="{FF2B5EF4-FFF2-40B4-BE49-F238E27FC236}">
                <a16:creationId xmlns:a16="http://schemas.microsoft.com/office/drawing/2014/main" id="{F45571AB-E429-4E9C-ABCA-B55784A5CC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55D5B0-5FBF-4593-9E57-20D509182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71" y="0"/>
            <a:ext cx="9618057" cy="68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64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B0CCF-46E3-47E1-A55D-A1DE6291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681535"/>
              </p:ext>
            </p:extLst>
          </p:nvPr>
        </p:nvGraphicFramePr>
        <p:xfrm>
          <a:off x="1733909" y="2115739"/>
          <a:ext cx="8128000" cy="9528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15439105"/>
                    </a:ext>
                  </a:extLst>
                </a:gridCol>
              </a:tblGrid>
              <a:tr h="476407">
                <a:tc>
                  <a:txBody>
                    <a:bodyPr/>
                    <a:lstStyle/>
                    <a:p>
                      <a:r>
                        <a:rPr lang="en-US"/>
                        <a:t>Live Now!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293878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Analyzing Tweets for Sentiment Analysis Using R (60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51193"/>
                  </a:ext>
                </a:extLst>
              </a:tr>
            </a:tbl>
          </a:graphicData>
        </a:graphic>
      </p:graphicFrame>
      <p:pic>
        <p:nvPicPr>
          <p:cNvPr id="6" name="Picture 2" descr="http://hickoryhillslake.com/lmg/wp-content/uploads/2015/06/Agenda-Icon.png">
            <a:extLst>
              <a:ext uri="{FF2B5EF4-FFF2-40B4-BE49-F238E27FC236}">
                <a16:creationId xmlns:a16="http://schemas.microsoft.com/office/drawing/2014/main" id="{F905DC20-E341-4D10-B695-964D3387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07" y="1197745"/>
            <a:ext cx="2232804" cy="22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654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CF78-8767-454A-8F81-DB65CDDA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Analyzing Twitter Data with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A5D07-508E-4A76-8C04-D0453D02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Open R Studio</a:t>
            </a:r>
          </a:p>
          <a:p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("</a:t>
            </a:r>
            <a:r>
              <a:rPr lang="en-US" dirty="0" err="1">
                <a:solidFill>
                  <a:schemeClr val="bg1"/>
                </a:solidFill>
              </a:rPr>
              <a:t>RColorBrewer</a:t>
            </a:r>
            <a:r>
              <a:rPr lang="en-US" dirty="0">
                <a:solidFill>
                  <a:schemeClr val="bg1"/>
                </a:solidFill>
              </a:rPr>
              <a:t>")</a:t>
            </a:r>
          </a:p>
          <a:p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("tm")</a:t>
            </a:r>
          </a:p>
          <a:p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("</a:t>
            </a:r>
            <a:r>
              <a:rPr lang="en-US" dirty="0" err="1">
                <a:solidFill>
                  <a:schemeClr val="bg1"/>
                </a:solidFill>
              </a:rPr>
              <a:t>wordcloud</a:t>
            </a:r>
            <a:r>
              <a:rPr lang="en-US" dirty="0">
                <a:solidFill>
                  <a:schemeClr val="bg1"/>
                </a:solidFill>
              </a:rPr>
              <a:t>")</a:t>
            </a:r>
          </a:p>
          <a:p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('base64enc')</a:t>
            </a:r>
          </a:p>
          <a:p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ROAuth</a:t>
            </a:r>
            <a:r>
              <a:rPr lang="en-US" dirty="0">
                <a:solidFill>
                  <a:schemeClr val="bg1"/>
                </a:solidFill>
              </a:rPr>
              <a:t>')</a:t>
            </a:r>
          </a:p>
          <a:p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plyr</a:t>
            </a:r>
            <a:r>
              <a:rPr lang="en-US" dirty="0">
                <a:solidFill>
                  <a:schemeClr val="bg1"/>
                </a:solidFill>
              </a:rPr>
              <a:t>')</a:t>
            </a:r>
          </a:p>
          <a:p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stringr</a:t>
            </a:r>
            <a:r>
              <a:rPr lang="en-US" dirty="0">
                <a:solidFill>
                  <a:schemeClr val="bg1"/>
                </a:solidFill>
              </a:rPr>
              <a:t>')</a:t>
            </a:r>
          </a:p>
          <a:p>
            <a:r>
              <a:rPr lang="en-US" dirty="0" err="1">
                <a:solidFill>
                  <a:schemeClr val="bg1"/>
                </a:solidFill>
              </a:rPr>
              <a:t>install.packages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twitteR</a:t>
            </a:r>
            <a:r>
              <a:rPr lang="en-US" dirty="0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476319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B799-6476-478A-B09E-2FA9F492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Load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C22D-0285-4900-AD9A-E21C829D9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>
                <a:solidFill>
                  <a:schemeClr val="bg1"/>
                </a:solidFill>
              </a:rPr>
              <a:t>library(</a:t>
            </a:r>
            <a:r>
              <a:rPr lang="en-MY" dirty="0" err="1">
                <a:solidFill>
                  <a:schemeClr val="bg1"/>
                </a:solidFill>
              </a:rPr>
              <a:t>RColorBrewer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library(</a:t>
            </a:r>
            <a:r>
              <a:rPr lang="en-MY" dirty="0" err="1">
                <a:solidFill>
                  <a:schemeClr val="bg1"/>
                </a:solidFill>
              </a:rPr>
              <a:t>wordcloud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library(tm)</a:t>
            </a:r>
          </a:p>
          <a:p>
            <a:r>
              <a:rPr lang="en-MY" dirty="0">
                <a:solidFill>
                  <a:schemeClr val="bg1"/>
                </a:solidFill>
              </a:rPr>
              <a:t>library(</a:t>
            </a:r>
            <a:r>
              <a:rPr lang="en-MY" dirty="0" err="1">
                <a:solidFill>
                  <a:schemeClr val="bg1"/>
                </a:solidFill>
              </a:rPr>
              <a:t>twitteR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library(</a:t>
            </a:r>
            <a:r>
              <a:rPr lang="en-MY" dirty="0" err="1">
                <a:solidFill>
                  <a:schemeClr val="bg1"/>
                </a:solidFill>
              </a:rPr>
              <a:t>ROAuth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library(</a:t>
            </a:r>
            <a:r>
              <a:rPr lang="en-MY" dirty="0" err="1">
                <a:solidFill>
                  <a:schemeClr val="bg1"/>
                </a:solidFill>
              </a:rPr>
              <a:t>plyr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library(</a:t>
            </a:r>
            <a:r>
              <a:rPr lang="en-MY" dirty="0" err="1">
                <a:solidFill>
                  <a:schemeClr val="bg1"/>
                </a:solidFill>
              </a:rPr>
              <a:t>stringr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library(base64enc)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18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B0CCF-46E3-47E1-A55D-A1DE6291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962708"/>
              </p:ext>
            </p:extLst>
          </p:nvPr>
        </p:nvGraphicFramePr>
        <p:xfrm>
          <a:off x="1733909" y="2115739"/>
          <a:ext cx="8128000" cy="9528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15439105"/>
                    </a:ext>
                  </a:extLst>
                </a:gridCol>
              </a:tblGrid>
              <a:tr h="476407">
                <a:tc>
                  <a:txBody>
                    <a:bodyPr/>
                    <a:lstStyle/>
                    <a:p>
                      <a:r>
                        <a:rPr lang="en-US" dirty="0"/>
                        <a:t>Live Now!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293878"/>
                  </a:ext>
                </a:extLst>
              </a:tr>
              <a:tr h="476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Types of 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Data Analysis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(15 minutes)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51193"/>
                  </a:ext>
                </a:extLst>
              </a:tr>
            </a:tbl>
          </a:graphicData>
        </a:graphic>
      </p:graphicFrame>
      <p:pic>
        <p:nvPicPr>
          <p:cNvPr id="6" name="Picture 2" descr="http://hickoryhillslake.com/lmg/wp-content/uploads/2015/06/Agenda-Icon.png">
            <a:extLst>
              <a:ext uri="{FF2B5EF4-FFF2-40B4-BE49-F238E27FC236}">
                <a16:creationId xmlns:a16="http://schemas.microsoft.com/office/drawing/2014/main" id="{F905DC20-E341-4D10-B695-964D3387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07" y="1197745"/>
            <a:ext cx="2232804" cy="223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77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B799-6476-478A-B09E-2FA9F492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Download curl certificate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C22D-0285-4900-AD9A-E21C829D9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err="1">
                <a:solidFill>
                  <a:schemeClr val="bg1"/>
                </a:solidFill>
              </a:rPr>
              <a:t>download.file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url</a:t>
            </a:r>
            <a:r>
              <a:rPr lang="en-MY" dirty="0">
                <a:solidFill>
                  <a:schemeClr val="bg1"/>
                </a:solidFill>
              </a:rPr>
              <a:t>="http://curl.haxx.se/ca/cacert.</a:t>
            </a:r>
            <a:r>
              <a:rPr lang="en-MY" dirty="0" err="1">
                <a:solidFill>
                  <a:schemeClr val="bg1"/>
                </a:solidFill>
              </a:rPr>
              <a:t>pem</a:t>
            </a:r>
            <a:r>
              <a:rPr lang="en-MY" dirty="0">
                <a:solidFill>
                  <a:schemeClr val="bg1"/>
                </a:solidFill>
              </a:rPr>
              <a:t>",</a:t>
            </a:r>
            <a:r>
              <a:rPr lang="en-MY" dirty="0" err="1">
                <a:solidFill>
                  <a:schemeClr val="bg1"/>
                </a:solidFill>
              </a:rPr>
              <a:t>destfile</a:t>
            </a:r>
            <a:r>
              <a:rPr lang="en-MY" dirty="0">
                <a:solidFill>
                  <a:schemeClr val="bg1"/>
                </a:solidFill>
              </a:rPr>
              <a:t>="</a:t>
            </a:r>
            <a:r>
              <a:rPr lang="en-MY" dirty="0" err="1">
                <a:solidFill>
                  <a:schemeClr val="bg1"/>
                </a:solidFill>
              </a:rPr>
              <a:t>cacert.pem</a:t>
            </a:r>
            <a:r>
              <a:rPr lang="en-MY" dirty="0">
                <a:solidFill>
                  <a:schemeClr val="bg1"/>
                </a:solidFill>
              </a:rPr>
              <a:t>")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72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6B1C-8343-4D74-B60E-6F480457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58AF9-AD75-45F3-91A6-583EF7BD9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# Set constant </a:t>
            </a:r>
            <a:r>
              <a:rPr lang="en-US" dirty="0" err="1">
                <a:solidFill>
                  <a:schemeClr val="bg1"/>
                </a:solidFill>
              </a:rPr>
              <a:t>requestURL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requestURL</a:t>
            </a:r>
            <a:r>
              <a:rPr lang="en-US" dirty="0">
                <a:solidFill>
                  <a:schemeClr val="bg1"/>
                </a:solidFill>
              </a:rPr>
              <a:t> &lt;- "https://api.twitter.com/</a:t>
            </a:r>
            <a:r>
              <a:rPr lang="en-US" dirty="0" err="1">
                <a:solidFill>
                  <a:schemeClr val="bg1"/>
                </a:solidFill>
              </a:rPr>
              <a:t>oauth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request_token</a:t>
            </a:r>
            <a:r>
              <a:rPr lang="en-US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</a:rPr>
              <a:t># Set constant </a:t>
            </a:r>
            <a:r>
              <a:rPr lang="en-US" dirty="0" err="1">
                <a:solidFill>
                  <a:schemeClr val="bg1"/>
                </a:solidFill>
              </a:rPr>
              <a:t>accessURL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accessURL</a:t>
            </a:r>
            <a:r>
              <a:rPr lang="en-US" dirty="0">
                <a:solidFill>
                  <a:schemeClr val="bg1"/>
                </a:solidFill>
              </a:rPr>
              <a:t> &lt;- "https://api.twitter.com/</a:t>
            </a:r>
            <a:r>
              <a:rPr lang="en-US" dirty="0" err="1">
                <a:solidFill>
                  <a:schemeClr val="bg1"/>
                </a:solidFill>
              </a:rPr>
              <a:t>oauth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access_token</a:t>
            </a:r>
            <a:r>
              <a:rPr lang="en-US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</a:rPr>
              <a:t># Set constant </a:t>
            </a:r>
            <a:r>
              <a:rPr lang="en-US" dirty="0" err="1">
                <a:solidFill>
                  <a:schemeClr val="bg1"/>
                </a:solidFill>
              </a:rPr>
              <a:t>authURL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authURL</a:t>
            </a:r>
            <a:r>
              <a:rPr lang="en-US" dirty="0">
                <a:solidFill>
                  <a:schemeClr val="bg1"/>
                </a:solidFill>
              </a:rPr>
              <a:t> &lt;- "https://api.twitter.com/</a:t>
            </a:r>
            <a:r>
              <a:rPr lang="en-US" dirty="0" err="1">
                <a:solidFill>
                  <a:schemeClr val="bg1"/>
                </a:solidFill>
              </a:rPr>
              <a:t>oauth</a:t>
            </a:r>
            <a:r>
              <a:rPr lang="en-US" dirty="0">
                <a:solidFill>
                  <a:schemeClr val="bg1"/>
                </a:solidFill>
              </a:rPr>
              <a:t>/authorize"</a:t>
            </a:r>
          </a:p>
        </p:txBody>
      </p:sp>
    </p:spTree>
    <p:extLst>
      <p:ext uri="{BB962C8B-B14F-4D97-AF65-F5344CB8AC3E}">
        <p14:creationId xmlns:p14="http://schemas.microsoft.com/office/powerpoint/2010/main" val="964480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Setup Twitter AUTH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err="1">
                <a:solidFill>
                  <a:schemeClr val="bg1"/>
                </a:solidFill>
              </a:rPr>
              <a:t>setup_twitter_oauth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consumerKey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consumerSecret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accessToken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accessTokenSecret</a:t>
            </a:r>
            <a:r>
              <a:rPr lang="en-MY" dirty="0">
                <a:solidFill>
                  <a:schemeClr val="bg1"/>
                </a:solidFill>
              </a:rPr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57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Search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 err="1">
                <a:solidFill>
                  <a:schemeClr val="bg1"/>
                </a:solidFill>
              </a:rPr>
              <a:t>some_tweets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searchTwitter</a:t>
            </a:r>
            <a:r>
              <a:rPr lang="en-MY" dirty="0">
                <a:solidFill>
                  <a:schemeClr val="bg1"/>
                </a:solidFill>
              </a:rPr>
              <a:t>('</a:t>
            </a:r>
            <a:r>
              <a:rPr lang="en-MY" dirty="0" err="1">
                <a:solidFill>
                  <a:schemeClr val="bg1"/>
                </a:solidFill>
              </a:rPr>
              <a:t>starbucks</a:t>
            </a:r>
            <a:r>
              <a:rPr lang="en-MY" dirty="0">
                <a:solidFill>
                  <a:schemeClr val="bg1"/>
                </a:solidFill>
              </a:rPr>
              <a:t>', n=1000, </a:t>
            </a:r>
            <a:r>
              <a:rPr lang="en-MY" dirty="0" err="1">
                <a:solidFill>
                  <a:schemeClr val="bg1"/>
                </a:solidFill>
              </a:rPr>
              <a:t>lang</a:t>
            </a:r>
            <a:r>
              <a:rPr lang="en-MY" dirty="0">
                <a:solidFill>
                  <a:schemeClr val="bg1"/>
                </a:solidFill>
              </a:rPr>
              <a:t>='</a:t>
            </a:r>
            <a:r>
              <a:rPr lang="en-MY" dirty="0" err="1">
                <a:solidFill>
                  <a:schemeClr val="bg1"/>
                </a:solidFill>
              </a:rPr>
              <a:t>en</a:t>
            </a:r>
            <a:r>
              <a:rPr lang="en-MY" dirty="0">
                <a:solidFill>
                  <a:schemeClr val="bg1"/>
                </a:solidFill>
              </a:rPr>
              <a:t>’)</a:t>
            </a:r>
          </a:p>
          <a:p>
            <a:r>
              <a:rPr lang="en-MY" dirty="0">
                <a:solidFill>
                  <a:schemeClr val="bg1"/>
                </a:solidFill>
              </a:rPr>
              <a:t># get the text</a:t>
            </a:r>
          </a:p>
          <a:p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sapply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some_tweets</a:t>
            </a:r>
            <a:r>
              <a:rPr lang="en-MY" dirty="0">
                <a:solidFill>
                  <a:schemeClr val="bg1"/>
                </a:solidFill>
              </a:rPr>
              <a:t>, function(x) </a:t>
            </a:r>
            <a:r>
              <a:rPr lang="en-MY" dirty="0" err="1">
                <a:solidFill>
                  <a:schemeClr val="bg1"/>
                </a:solidFill>
              </a:rPr>
              <a:t>x$getText</a:t>
            </a:r>
            <a:r>
              <a:rPr lang="en-MY" dirty="0">
                <a:solidFill>
                  <a:schemeClr val="bg1"/>
                </a:solidFill>
              </a:rPr>
              <a:t>())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933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0208-D2E2-4B45-9805-2463F424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MY" b="1" dirty="0">
                <a:solidFill>
                  <a:schemeClr val="bg1"/>
                </a:solidFill>
              </a:rPr>
              <a:t>Pre Processing</a:t>
            </a:r>
          </a:p>
          <a:p>
            <a:r>
              <a:rPr lang="en-MY" dirty="0">
                <a:solidFill>
                  <a:schemeClr val="bg1"/>
                </a:solidFill>
              </a:rPr>
              <a:t>The </a:t>
            </a:r>
            <a:r>
              <a:rPr lang="en-MY" dirty="0" err="1">
                <a:solidFill>
                  <a:schemeClr val="bg1"/>
                </a:solidFill>
              </a:rPr>
              <a:t>preprocessing</a:t>
            </a:r>
            <a:r>
              <a:rPr lang="en-MY" dirty="0">
                <a:solidFill>
                  <a:schemeClr val="bg1"/>
                </a:solidFill>
              </a:rPr>
              <a:t> scripts modifies the tweets content in order to make possible the further analysis.</a:t>
            </a:r>
          </a:p>
          <a:p>
            <a:r>
              <a:rPr lang="en-MY" dirty="0">
                <a:solidFill>
                  <a:schemeClr val="bg1"/>
                </a:solidFill>
              </a:rPr>
              <a:t>Any </a:t>
            </a:r>
            <a:r>
              <a:rPr lang="en-MY" dirty="0" err="1">
                <a:solidFill>
                  <a:schemeClr val="bg1"/>
                </a:solidFill>
              </a:rPr>
              <a:t>url</a:t>
            </a:r>
            <a:r>
              <a:rPr lang="en-MY" dirty="0">
                <a:solidFill>
                  <a:schemeClr val="bg1"/>
                </a:solidFill>
              </a:rPr>
              <a:t> is removed and substituted with the word "URL"</a:t>
            </a:r>
          </a:p>
          <a:p>
            <a:r>
              <a:rPr lang="en-MY" dirty="0">
                <a:solidFill>
                  <a:schemeClr val="bg1"/>
                </a:solidFill>
              </a:rPr>
              <a:t>Any @Username is converted to "AT_USER" to make any tweet anonymous</a:t>
            </a:r>
          </a:p>
          <a:p>
            <a:r>
              <a:rPr lang="en-MY" dirty="0">
                <a:solidFill>
                  <a:schemeClr val="bg1"/>
                </a:solidFill>
              </a:rPr>
              <a:t>Any additional white spaces is removed</a:t>
            </a:r>
          </a:p>
          <a:p>
            <a:r>
              <a:rPr lang="en-MY" dirty="0">
                <a:solidFill>
                  <a:schemeClr val="bg1"/>
                </a:solidFill>
              </a:rPr>
              <a:t>Ant not alphanumeric symbol is removed</a:t>
            </a:r>
          </a:p>
          <a:p>
            <a:r>
              <a:rPr lang="en-MY" dirty="0">
                <a:solidFill>
                  <a:schemeClr val="bg1"/>
                </a:solidFill>
              </a:rPr>
              <a:t>Hashtags are substituted with the corresponding word</a:t>
            </a:r>
          </a:p>
          <a:p>
            <a:r>
              <a:rPr lang="en-MY" dirty="0">
                <a:solidFill>
                  <a:schemeClr val="bg1"/>
                </a:solidFill>
              </a:rPr>
              <a:t>The emoticon used for the </a:t>
            </a:r>
            <a:r>
              <a:rPr lang="en-MY" dirty="0" err="1">
                <a:solidFill>
                  <a:schemeClr val="bg1"/>
                </a:solidFill>
              </a:rPr>
              <a:t>labeling</a:t>
            </a:r>
            <a:r>
              <a:rPr lang="en-MY" dirty="0">
                <a:solidFill>
                  <a:schemeClr val="bg1"/>
                </a:solidFill>
              </a:rPr>
              <a:t> is stripped out from the text</a:t>
            </a:r>
          </a:p>
          <a:p>
            <a:pPr marL="0" indent="0">
              <a:buNone/>
            </a:pPr>
            <a:endParaRPr lang="en-MY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89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PreProcessing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MY" dirty="0">
                <a:solidFill>
                  <a:schemeClr val="bg1"/>
                </a:solidFill>
              </a:rPr>
              <a:t># remove retweet entities</a:t>
            </a:r>
          </a:p>
          <a:p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gsub</a:t>
            </a:r>
            <a:r>
              <a:rPr lang="en-MY" dirty="0">
                <a:solidFill>
                  <a:schemeClr val="bg1"/>
                </a:solidFill>
              </a:rPr>
              <a:t>('(</a:t>
            </a:r>
            <a:r>
              <a:rPr lang="en-MY" dirty="0" err="1">
                <a:solidFill>
                  <a:schemeClr val="bg1"/>
                </a:solidFill>
              </a:rPr>
              <a:t>RT|via</a:t>
            </a:r>
            <a:r>
              <a:rPr lang="en-MY" dirty="0">
                <a:solidFill>
                  <a:schemeClr val="bg1"/>
                </a:solidFill>
              </a:rPr>
              <a:t>)((?:\\b\\W*@\\w+)+)', '', 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# remove at people</a:t>
            </a:r>
          </a:p>
          <a:p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gsub</a:t>
            </a:r>
            <a:r>
              <a:rPr lang="en-MY" dirty="0">
                <a:solidFill>
                  <a:schemeClr val="bg1"/>
                </a:solidFill>
              </a:rPr>
              <a:t>('@\\w+', '', 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# remove punctuation</a:t>
            </a:r>
          </a:p>
          <a:p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gsub</a:t>
            </a:r>
            <a:r>
              <a:rPr lang="en-MY" dirty="0">
                <a:solidFill>
                  <a:schemeClr val="bg1"/>
                </a:solidFill>
              </a:rPr>
              <a:t>('[[:</a:t>
            </a:r>
            <a:r>
              <a:rPr lang="en-MY" dirty="0" err="1">
                <a:solidFill>
                  <a:schemeClr val="bg1"/>
                </a:solidFill>
              </a:rPr>
              <a:t>punct</a:t>
            </a:r>
            <a:r>
              <a:rPr lang="en-MY" dirty="0">
                <a:solidFill>
                  <a:schemeClr val="bg1"/>
                </a:solidFill>
              </a:rPr>
              <a:t>:]]', '', 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# remove numbers</a:t>
            </a:r>
          </a:p>
          <a:p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gsub</a:t>
            </a:r>
            <a:r>
              <a:rPr lang="en-MY" dirty="0">
                <a:solidFill>
                  <a:schemeClr val="bg1"/>
                </a:solidFill>
              </a:rPr>
              <a:t>('[[:digit:]]', '', 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# remove html links</a:t>
            </a:r>
          </a:p>
          <a:p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gsub</a:t>
            </a:r>
            <a:r>
              <a:rPr lang="en-MY" dirty="0">
                <a:solidFill>
                  <a:schemeClr val="bg1"/>
                </a:solidFill>
              </a:rPr>
              <a:t>('http\\w+', '', 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>
                <a:solidFill>
                  <a:schemeClr val="bg1"/>
                </a:solidFill>
              </a:rPr>
              <a:t># remove unnecessary spaces</a:t>
            </a:r>
          </a:p>
          <a:p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gsub</a:t>
            </a:r>
            <a:r>
              <a:rPr lang="en-MY" dirty="0">
                <a:solidFill>
                  <a:schemeClr val="bg1"/>
                </a:solidFill>
              </a:rPr>
              <a:t>('[ \t]{2,}', '', 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gsub</a:t>
            </a:r>
            <a:r>
              <a:rPr lang="en-MY" dirty="0">
                <a:solidFill>
                  <a:schemeClr val="bg1"/>
                </a:solidFill>
              </a:rPr>
              <a:t>('^\\s+|\\s+$', '', 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87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PreProcessing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# define '</a:t>
            </a:r>
            <a:r>
              <a:rPr lang="en-US" sz="1800" dirty="0" err="1">
                <a:solidFill>
                  <a:schemeClr val="bg1"/>
                </a:solidFill>
              </a:rPr>
              <a:t>tolower</a:t>
            </a:r>
            <a:r>
              <a:rPr lang="en-US" sz="1800" dirty="0">
                <a:solidFill>
                  <a:schemeClr val="bg1"/>
                </a:solidFill>
              </a:rPr>
              <a:t> error handling' function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1"/>
                </a:solidFill>
              </a:rPr>
              <a:t>try.error</a:t>
            </a:r>
            <a:r>
              <a:rPr lang="en-US" sz="1800" dirty="0">
                <a:solidFill>
                  <a:schemeClr val="bg1"/>
                </a:solidFill>
              </a:rPr>
              <a:t> = function(x)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# create missing value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y = NA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# </a:t>
            </a:r>
            <a:r>
              <a:rPr lang="en-US" sz="1800" dirty="0" err="1">
                <a:solidFill>
                  <a:schemeClr val="bg1"/>
                </a:solidFill>
              </a:rPr>
              <a:t>tryCatch</a:t>
            </a:r>
            <a:r>
              <a:rPr lang="en-US" sz="1800" dirty="0">
                <a:solidFill>
                  <a:schemeClr val="bg1"/>
                </a:solidFill>
              </a:rPr>
              <a:t> error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1"/>
                </a:solidFill>
              </a:rPr>
              <a:t>try_error</a:t>
            </a:r>
            <a:r>
              <a:rPr lang="en-US" sz="1800" dirty="0">
                <a:solidFill>
                  <a:schemeClr val="bg1"/>
                </a:solidFill>
              </a:rPr>
              <a:t> = </a:t>
            </a:r>
            <a:r>
              <a:rPr lang="en-US" sz="1800" dirty="0" err="1">
                <a:solidFill>
                  <a:schemeClr val="bg1"/>
                </a:solidFill>
              </a:rPr>
              <a:t>tryCatch</a:t>
            </a:r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en-US" sz="1800" dirty="0" err="1">
                <a:solidFill>
                  <a:schemeClr val="bg1"/>
                </a:solidFill>
              </a:rPr>
              <a:t>tolower</a:t>
            </a:r>
            <a:r>
              <a:rPr lang="en-US" sz="1800" dirty="0">
                <a:solidFill>
                  <a:schemeClr val="bg1"/>
                </a:solidFill>
              </a:rPr>
              <a:t>(x), error=function(e) e)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# if not an error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if (!inherits(</a:t>
            </a:r>
            <a:r>
              <a:rPr lang="en-US" sz="1800" dirty="0" err="1">
                <a:solidFill>
                  <a:schemeClr val="bg1"/>
                </a:solidFill>
              </a:rPr>
              <a:t>try_error</a:t>
            </a:r>
            <a:r>
              <a:rPr lang="en-US" sz="1800" dirty="0">
                <a:solidFill>
                  <a:schemeClr val="bg1"/>
                </a:solidFill>
              </a:rPr>
              <a:t>, 'error'))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y = </a:t>
            </a:r>
            <a:r>
              <a:rPr lang="en-US" sz="1800" dirty="0" err="1">
                <a:solidFill>
                  <a:schemeClr val="bg1"/>
                </a:solidFill>
              </a:rPr>
              <a:t>tolower</a:t>
            </a:r>
            <a:r>
              <a:rPr lang="en-US" sz="1800" dirty="0">
                <a:solidFill>
                  <a:schemeClr val="bg1"/>
                </a:solidFill>
              </a:rPr>
              <a:t>(x)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# result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return(y)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8912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PreProcessing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# lower case using </a:t>
            </a:r>
            <a:r>
              <a:rPr lang="en-US" sz="4000" dirty="0" err="1">
                <a:solidFill>
                  <a:schemeClr val="bg1"/>
                </a:solidFill>
              </a:rPr>
              <a:t>try.error</a:t>
            </a:r>
            <a:r>
              <a:rPr lang="en-US" sz="4000" dirty="0">
                <a:solidFill>
                  <a:schemeClr val="bg1"/>
                </a:solidFill>
              </a:rPr>
              <a:t> with </a:t>
            </a:r>
            <a:r>
              <a:rPr lang="en-US" sz="4000" dirty="0" err="1">
                <a:solidFill>
                  <a:schemeClr val="bg1"/>
                </a:solidFill>
              </a:rPr>
              <a:t>sapply</a:t>
            </a: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</a:rPr>
              <a:t>some_txt</a:t>
            </a:r>
            <a:r>
              <a:rPr lang="en-US" sz="4000" dirty="0">
                <a:solidFill>
                  <a:schemeClr val="bg1"/>
                </a:solidFill>
              </a:rPr>
              <a:t> = </a:t>
            </a:r>
            <a:r>
              <a:rPr lang="en-US" sz="4000" dirty="0" err="1">
                <a:solidFill>
                  <a:schemeClr val="bg1"/>
                </a:solidFill>
              </a:rPr>
              <a:t>sapply</a:t>
            </a:r>
            <a:r>
              <a:rPr lang="en-US" sz="4000" dirty="0">
                <a:solidFill>
                  <a:schemeClr val="bg1"/>
                </a:solidFill>
              </a:rPr>
              <a:t>(</a:t>
            </a:r>
            <a:r>
              <a:rPr lang="en-US" sz="4000" dirty="0" err="1">
                <a:solidFill>
                  <a:schemeClr val="bg1"/>
                </a:solidFill>
              </a:rPr>
              <a:t>some_txt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 dirty="0" err="1">
                <a:solidFill>
                  <a:schemeClr val="bg1"/>
                </a:solidFill>
              </a:rPr>
              <a:t>try.error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# remove NAs in </a:t>
            </a:r>
            <a:r>
              <a:rPr lang="en-US" sz="4000" dirty="0" err="1">
                <a:solidFill>
                  <a:schemeClr val="bg1"/>
                </a:solidFill>
              </a:rPr>
              <a:t>some_txt</a:t>
            </a: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</a:rPr>
              <a:t>some_txt</a:t>
            </a:r>
            <a:r>
              <a:rPr lang="en-US" sz="4000" dirty="0">
                <a:solidFill>
                  <a:schemeClr val="bg1"/>
                </a:solidFill>
              </a:rPr>
              <a:t> = </a:t>
            </a:r>
            <a:r>
              <a:rPr lang="en-US" sz="4000" dirty="0" err="1">
                <a:solidFill>
                  <a:schemeClr val="bg1"/>
                </a:solidFill>
              </a:rPr>
              <a:t>some_txt</a:t>
            </a:r>
            <a:r>
              <a:rPr lang="en-US" sz="4000" dirty="0">
                <a:solidFill>
                  <a:schemeClr val="bg1"/>
                </a:solidFill>
              </a:rPr>
              <a:t>[!is.na(</a:t>
            </a:r>
            <a:r>
              <a:rPr lang="en-US" sz="4000" dirty="0" err="1">
                <a:solidFill>
                  <a:schemeClr val="bg1"/>
                </a:solidFill>
              </a:rPr>
              <a:t>some_txt</a:t>
            </a:r>
            <a:r>
              <a:rPr lang="en-US" sz="4000" dirty="0">
                <a:solidFill>
                  <a:schemeClr val="bg1"/>
                </a:solidFill>
              </a:rPr>
              <a:t>)]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names(</a:t>
            </a:r>
            <a:r>
              <a:rPr lang="en-US" sz="4000" dirty="0" err="1">
                <a:solidFill>
                  <a:schemeClr val="bg1"/>
                </a:solidFill>
              </a:rPr>
              <a:t>some_txt</a:t>
            </a:r>
            <a:r>
              <a:rPr lang="en-US" sz="4000" dirty="0">
                <a:solidFill>
                  <a:schemeClr val="bg1"/>
                </a:solidFill>
              </a:rPr>
              <a:t>) = NULL</a:t>
            </a:r>
          </a:p>
        </p:txBody>
      </p:sp>
    </p:spTree>
    <p:extLst>
      <p:ext uri="{BB962C8B-B14F-4D97-AF65-F5344CB8AC3E}">
        <p14:creationId xmlns:p14="http://schemas.microsoft.com/office/powerpoint/2010/main" val="1544801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if (!require('</a:t>
            </a:r>
            <a:r>
              <a:rPr lang="en-MY" dirty="0" err="1">
                <a:solidFill>
                  <a:schemeClr val="bg1"/>
                </a:solidFill>
              </a:rPr>
              <a:t>pacman</a:t>
            </a:r>
            <a:r>
              <a:rPr lang="en-MY" dirty="0">
                <a:solidFill>
                  <a:schemeClr val="bg1"/>
                </a:solidFill>
              </a:rPr>
              <a:t>')) </a:t>
            </a:r>
            <a:r>
              <a:rPr lang="en-MY" dirty="0" err="1">
                <a:solidFill>
                  <a:schemeClr val="bg1"/>
                </a:solidFill>
              </a:rPr>
              <a:t>install.packages</a:t>
            </a:r>
            <a:r>
              <a:rPr lang="en-MY" dirty="0">
                <a:solidFill>
                  <a:schemeClr val="bg1"/>
                </a:solidFill>
              </a:rPr>
              <a:t>('</a:t>
            </a:r>
            <a:r>
              <a:rPr lang="en-MY" dirty="0" err="1">
                <a:solidFill>
                  <a:schemeClr val="bg1"/>
                </a:solidFill>
              </a:rPr>
              <a:t>pacman</a:t>
            </a:r>
            <a:r>
              <a:rPr lang="en-MY" dirty="0">
                <a:solidFill>
                  <a:schemeClr val="bg1"/>
                </a:solidFill>
              </a:rPr>
              <a:t>&amp;')</a:t>
            </a:r>
          </a:p>
          <a:p>
            <a:r>
              <a:rPr lang="en-MY" dirty="0" err="1">
                <a:solidFill>
                  <a:schemeClr val="bg1"/>
                </a:solidFill>
              </a:rPr>
              <a:t>pacman</a:t>
            </a:r>
            <a:r>
              <a:rPr lang="en-MY" dirty="0">
                <a:solidFill>
                  <a:schemeClr val="bg1"/>
                </a:solidFill>
              </a:rPr>
              <a:t>::</a:t>
            </a:r>
            <a:r>
              <a:rPr lang="en-MY" dirty="0" err="1">
                <a:solidFill>
                  <a:schemeClr val="bg1"/>
                </a:solidFill>
              </a:rPr>
              <a:t>p_load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devtools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installr</a:t>
            </a:r>
            <a:r>
              <a:rPr lang="en-MY" dirty="0">
                <a:solidFill>
                  <a:schemeClr val="bg1"/>
                </a:solidFill>
              </a:rPr>
              <a:t>)</a:t>
            </a:r>
          </a:p>
          <a:p>
            <a:r>
              <a:rPr lang="en-MY" dirty="0" err="1">
                <a:solidFill>
                  <a:schemeClr val="bg1"/>
                </a:solidFill>
              </a:rPr>
              <a:t>install.Rtools</a:t>
            </a:r>
            <a:r>
              <a:rPr lang="en-MY" dirty="0">
                <a:solidFill>
                  <a:schemeClr val="bg1"/>
                </a:solidFill>
              </a:rPr>
              <a:t>()</a:t>
            </a:r>
          </a:p>
          <a:p>
            <a:r>
              <a:rPr lang="en-MY" dirty="0" err="1">
                <a:solidFill>
                  <a:schemeClr val="bg1"/>
                </a:solidFill>
              </a:rPr>
              <a:t>install_url</a:t>
            </a:r>
            <a:r>
              <a:rPr lang="en-MY" dirty="0">
                <a:solidFill>
                  <a:schemeClr val="bg1"/>
                </a:solidFill>
              </a:rPr>
              <a:t>('http://cran.r-project.org/</a:t>
            </a:r>
            <a:r>
              <a:rPr lang="en-MY" dirty="0" err="1">
                <a:solidFill>
                  <a:schemeClr val="bg1"/>
                </a:solidFill>
              </a:rPr>
              <a:t>src</a:t>
            </a:r>
            <a:r>
              <a:rPr lang="en-MY" dirty="0">
                <a:solidFill>
                  <a:schemeClr val="bg1"/>
                </a:solidFill>
              </a:rPr>
              <a:t>/</a:t>
            </a:r>
            <a:r>
              <a:rPr lang="en-MY" dirty="0" err="1">
                <a:solidFill>
                  <a:schemeClr val="bg1"/>
                </a:solidFill>
              </a:rPr>
              <a:t>contrib</a:t>
            </a:r>
            <a:r>
              <a:rPr lang="en-MY" dirty="0">
                <a:solidFill>
                  <a:schemeClr val="bg1"/>
                </a:solidFill>
              </a:rPr>
              <a:t>/Archive/</a:t>
            </a:r>
            <a:r>
              <a:rPr lang="en-MY" dirty="0" err="1">
                <a:solidFill>
                  <a:schemeClr val="bg1"/>
                </a:solidFill>
              </a:rPr>
              <a:t>Rstem</a:t>
            </a:r>
            <a:r>
              <a:rPr lang="en-MY" dirty="0">
                <a:solidFill>
                  <a:schemeClr val="bg1"/>
                </a:solidFill>
              </a:rPr>
              <a:t>/Rstem_0.4-1.tar.gz')</a:t>
            </a:r>
          </a:p>
          <a:p>
            <a:r>
              <a:rPr lang="en-MY" dirty="0" err="1">
                <a:solidFill>
                  <a:schemeClr val="bg1"/>
                </a:solidFill>
              </a:rPr>
              <a:t>install_url</a:t>
            </a:r>
            <a:r>
              <a:rPr lang="en-MY" dirty="0">
                <a:solidFill>
                  <a:schemeClr val="bg1"/>
                </a:solidFill>
              </a:rPr>
              <a:t>('http://cran.r-project.org/</a:t>
            </a:r>
            <a:r>
              <a:rPr lang="en-MY" dirty="0" err="1">
                <a:solidFill>
                  <a:schemeClr val="bg1"/>
                </a:solidFill>
              </a:rPr>
              <a:t>src</a:t>
            </a:r>
            <a:r>
              <a:rPr lang="en-MY" dirty="0">
                <a:solidFill>
                  <a:schemeClr val="bg1"/>
                </a:solidFill>
              </a:rPr>
              <a:t>/</a:t>
            </a:r>
            <a:r>
              <a:rPr lang="en-MY" dirty="0" err="1">
                <a:solidFill>
                  <a:schemeClr val="bg1"/>
                </a:solidFill>
              </a:rPr>
              <a:t>contrib</a:t>
            </a:r>
            <a:r>
              <a:rPr lang="en-MY" dirty="0">
                <a:solidFill>
                  <a:schemeClr val="bg1"/>
                </a:solidFill>
              </a:rPr>
              <a:t>/Archive/sentiment/sentiment_0.2.tar.gz')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97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Run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# Perform Sentiment Analysis</a:t>
            </a:r>
          </a:p>
          <a:p>
            <a:r>
              <a:rPr lang="en-MY" dirty="0">
                <a:solidFill>
                  <a:schemeClr val="bg1"/>
                </a:solidFill>
              </a:rPr>
              <a:t># classify emotion</a:t>
            </a:r>
          </a:p>
          <a:p>
            <a:r>
              <a:rPr lang="en-MY" dirty="0" err="1">
                <a:solidFill>
                  <a:schemeClr val="bg1"/>
                </a:solidFill>
              </a:rPr>
              <a:t>class_emo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classify_emotion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, algorithm='</a:t>
            </a:r>
            <a:r>
              <a:rPr lang="en-MY" dirty="0" err="1">
                <a:solidFill>
                  <a:schemeClr val="bg1"/>
                </a:solidFill>
              </a:rPr>
              <a:t>bayes</a:t>
            </a:r>
            <a:r>
              <a:rPr lang="en-MY" dirty="0">
                <a:solidFill>
                  <a:schemeClr val="bg1"/>
                </a:solidFill>
              </a:rPr>
              <a:t>', prior=1.0)</a:t>
            </a:r>
          </a:p>
          <a:p>
            <a:r>
              <a:rPr lang="en-MY" dirty="0">
                <a:solidFill>
                  <a:schemeClr val="bg1"/>
                </a:solidFill>
              </a:rPr>
              <a:t># get emotion best fit</a:t>
            </a:r>
          </a:p>
          <a:p>
            <a:r>
              <a:rPr lang="en-MY" dirty="0">
                <a:solidFill>
                  <a:schemeClr val="bg1"/>
                </a:solidFill>
              </a:rPr>
              <a:t>emotion = </a:t>
            </a:r>
            <a:r>
              <a:rPr lang="en-MY" dirty="0" err="1">
                <a:solidFill>
                  <a:schemeClr val="bg1"/>
                </a:solidFill>
              </a:rPr>
              <a:t>class_emo</a:t>
            </a:r>
            <a:r>
              <a:rPr lang="en-MY" dirty="0">
                <a:solidFill>
                  <a:schemeClr val="bg1"/>
                </a:solidFill>
              </a:rPr>
              <a:t>[,7]</a:t>
            </a:r>
          </a:p>
          <a:p>
            <a:r>
              <a:rPr lang="en-MY" dirty="0">
                <a:solidFill>
                  <a:schemeClr val="bg1"/>
                </a:solidFill>
              </a:rPr>
              <a:t># substitute NA's by 'unknown'</a:t>
            </a:r>
          </a:p>
          <a:p>
            <a:r>
              <a:rPr lang="en-MY" dirty="0">
                <a:solidFill>
                  <a:schemeClr val="bg1"/>
                </a:solidFill>
              </a:rPr>
              <a:t>emotion[is.na(emotion)] = 'unknown'</a:t>
            </a:r>
          </a:p>
          <a:p>
            <a:pPr marL="0" indent="0">
              <a:buNone/>
            </a:pP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0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alytics.png (981×436)">
            <a:extLst>
              <a:ext uri="{FF2B5EF4-FFF2-40B4-BE49-F238E27FC236}">
                <a16:creationId xmlns:a16="http://schemas.microsoft.com/office/drawing/2014/main" id="{CA7D546C-C95B-43F8-9E76-EF0554DA5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791443"/>
            <a:ext cx="10904933" cy="48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413DFA-7801-4974-8022-900C32A4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329" y="253949"/>
            <a:ext cx="5020272" cy="1325563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002060"/>
                </a:solidFill>
                <a:latin typeface="Impact" panose="020B0806030902050204" pitchFamily="34" charset="0"/>
              </a:rPr>
              <a:t>4 TYPES OF ANALYTICS</a:t>
            </a:r>
          </a:p>
        </p:txBody>
      </p:sp>
    </p:spTree>
    <p:extLst>
      <p:ext uri="{BB962C8B-B14F-4D97-AF65-F5344CB8AC3E}">
        <p14:creationId xmlns:p14="http://schemas.microsoft.com/office/powerpoint/2010/main" val="2259085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Get Polarity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MY" dirty="0">
                <a:solidFill>
                  <a:schemeClr val="bg1"/>
                </a:solidFill>
              </a:rPr>
              <a:t># classify polarity</a:t>
            </a:r>
          </a:p>
          <a:p>
            <a:r>
              <a:rPr lang="en-MY" dirty="0" err="1">
                <a:solidFill>
                  <a:schemeClr val="bg1"/>
                </a:solidFill>
              </a:rPr>
              <a:t>class_pol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classify_polarity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, algorithm='</a:t>
            </a:r>
            <a:r>
              <a:rPr lang="en-MY" dirty="0" err="1">
                <a:solidFill>
                  <a:schemeClr val="bg1"/>
                </a:solidFill>
              </a:rPr>
              <a:t>bayes</a:t>
            </a:r>
            <a:r>
              <a:rPr lang="en-MY" dirty="0">
                <a:solidFill>
                  <a:schemeClr val="bg1"/>
                </a:solidFill>
              </a:rPr>
              <a:t>')</a:t>
            </a:r>
          </a:p>
          <a:p>
            <a:r>
              <a:rPr lang="en-MY" dirty="0">
                <a:solidFill>
                  <a:schemeClr val="bg1"/>
                </a:solidFill>
              </a:rPr>
              <a:t># get polarity best fit</a:t>
            </a:r>
          </a:p>
          <a:p>
            <a:r>
              <a:rPr lang="en-MY" dirty="0">
                <a:solidFill>
                  <a:schemeClr val="bg1"/>
                </a:solidFill>
              </a:rPr>
              <a:t>polarity = </a:t>
            </a:r>
            <a:r>
              <a:rPr lang="en-MY" dirty="0" err="1">
                <a:solidFill>
                  <a:schemeClr val="bg1"/>
                </a:solidFill>
              </a:rPr>
              <a:t>class_pol</a:t>
            </a:r>
            <a:r>
              <a:rPr lang="en-MY" dirty="0">
                <a:solidFill>
                  <a:schemeClr val="bg1"/>
                </a:solidFill>
              </a:rPr>
              <a:t>[,4]</a:t>
            </a:r>
          </a:p>
          <a:p>
            <a:r>
              <a:rPr lang="en-MY" dirty="0">
                <a:solidFill>
                  <a:schemeClr val="bg1"/>
                </a:solidFill>
              </a:rPr>
              <a:t># Create data frame with the results and obtain some general statistics</a:t>
            </a:r>
          </a:p>
          <a:p>
            <a:r>
              <a:rPr lang="en-MY" dirty="0">
                <a:solidFill>
                  <a:schemeClr val="bg1"/>
                </a:solidFill>
              </a:rPr>
              <a:t># data frame with results</a:t>
            </a:r>
          </a:p>
          <a:p>
            <a:r>
              <a:rPr lang="en-MY" dirty="0" err="1">
                <a:solidFill>
                  <a:schemeClr val="bg1"/>
                </a:solidFill>
              </a:rPr>
              <a:t>sent_df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data.frame</a:t>
            </a:r>
            <a:r>
              <a:rPr lang="en-MY" dirty="0">
                <a:solidFill>
                  <a:schemeClr val="bg1"/>
                </a:solidFill>
              </a:rPr>
              <a:t>(text=</a:t>
            </a:r>
            <a:r>
              <a:rPr lang="en-MY" dirty="0" err="1">
                <a:solidFill>
                  <a:schemeClr val="bg1"/>
                </a:solidFill>
              </a:rPr>
              <a:t>some_txt</a:t>
            </a:r>
            <a:r>
              <a:rPr lang="en-MY" dirty="0">
                <a:solidFill>
                  <a:schemeClr val="bg1"/>
                </a:solidFill>
              </a:rPr>
              <a:t>, emotion=emotion,</a:t>
            </a:r>
          </a:p>
          <a:p>
            <a:pPr marL="0" indent="0">
              <a:buNone/>
            </a:pPr>
            <a:r>
              <a:rPr lang="en-MY" dirty="0">
                <a:solidFill>
                  <a:schemeClr val="bg1"/>
                </a:solidFill>
              </a:rPr>
              <a:t>polarity=polarity, </a:t>
            </a:r>
            <a:r>
              <a:rPr lang="en-MY" dirty="0" err="1">
                <a:solidFill>
                  <a:schemeClr val="bg1"/>
                </a:solidFill>
              </a:rPr>
              <a:t>stringsAsFactors</a:t>
            </a:r>
            <a:r>
              <a:rPr lang="en-MY" dirty="0">
                <a:solidFill>
                  <a:schemeClr val="bg1"/>
                </a:solidFill>
              </a:rPr>
              <a:t>=FALSE)</a:t>
            </a:r>
          </a:p>
          <a:p>
            <a:r>
              <a:rPr lang="en-MY" dirty="0">
                <a:solidFill>
                  <a:schemeClr val="bg1"/>
                </a:solidFill>
              </a:rPr>
              <a:t> </a:t>
            </a:r>
          </a:p>
          <a:p>
            <a:r>
              <a:rPr lang="en-MY" dirty="0">
                <a:solidFill>
                  <a:schemeClr val="bg1"/>
                </a:solidFill>
              </a:rPr>
              <a:t># sort data frame</a:t>
            </a:r>
          </a:p>
          <a:p>
            <a:r>
              <a:rPr lang="en-MY" dirty="0" err="1">
                <a:solidFill>
                  <a:schemeClr val="bg1"/>
                </a:solidFill>
              </a:rPr>
              <a:t>sent_df</a:t>
            </a:r>
            <a:r>
              <a:rPr lang="en-MY" dirty="0">
                <a:solidFill>
                  <a:schemeClr val="bg1"/>
                </a:solidFill>
              </a:rPr>
              <a:t> = within(</a:t>
            </a:r>
            <a:r>
              <a:rPr lang="en-MY" dirty="0" err="1">
                <a:solidFill>
                  <a:schemeClr val="bg1"/>
                </a:solidFill>
              </a:rPr>
              <a:t>sent_df</a:t>
            </a:r>
            <a:r>
              <a:rPr lang="en-MY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MY" dirty="0">
                <a:solidFill>
                  <a:schemeClr val="bg1"/>
                </a:solidFill>
              </a:rPr>
              <a:t>emotion &lt;- factor(emotion, levels=names(sort(table(emotion), decreasing=TRUE))))</a:t>
            </a:r>
          </a:p>
        </p:txBody>
      </p:sp>
    </p:spTree>
    <p:extLst>
      <p:ext uri="{BB962C8B-B14F-4D97-AF65-F5344CB8AC3E}">
        <p14:creationId xmlns:p14="http://schemas.microsoft.com/office/powerpoint/2010/main" val="976930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 err="1">
                <a:solidFill>
                  <a:schemeClr val="bg1"/>
                </a:solidFill>
              </a:rPr>
              <a:t>ggplot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sent_df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aes</a:t>
            </a:r>
            <a:r>
              <a:rPr lang="en-MY" dirty="0">
                <a:solidFill>
                  <a:schemeClr val="bg1"/>
                </a:solidFill>
              </a:rPr>
              <a:t>(x=emotion)) +</a:t>
            </a:r>
          </a:p>
          <a:p>
            <a:pPr marL="0" indent="0">
              <a:buNone/>
            </a:pPr>
            <a:r>
              <a:rPr lang="en-MY" dirty="0" err="1">
                <a:solidFill>
                  <a:schemeClr val="bg1"/>
                </a:solidFill>
              </a:rPr>
              <a:t>geom_bar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aes</a:t>
            </a:r>
            <a:r>
              <a:rPr lang="en-MY" dirty="0">
                <a:solidFill>
                  <a:schemeClr val="bg1"/>
                </a:solidFill>
              </a:rPr>
              <a:t>(y=..count.., fill=emotion)) +</a:t>
            </a:r>
          </a:p>
          <a:p>
            <a:pPr marL="0" indent="0">
              <a:buNone/>
            </a:pPr>
            <a:r>
              <a:rPr lang="en-MY" dirty="0" err="1">
                <a:solidFill>
                  <a:schemeClr val="bg1"/>
                </a:solidFill>
              </a:rPr>
              <a:t>scale_fill_brewer</a:t>
            </a:r>
            <a:r>
              <a:rPr lang="en-MY" dirty="0">
                <a:solidFill>
                  <a:schemeClr val="bg1"/>
                </a:solidFill>
              </a:rPr>
              <a:t>(palette='Dark2') +</a:t>
            </a:r>
          </a:p>
          <a:p>
            <a:pPr marL="0" indent="0">
              <a:buNone/>
            </a:pPr>
            <a:r>
              <a:rPr lang="en-MY" dirty="0">
                <a:solidFill>
                  <a:schemeClr val="bg1"/>
                </a:solidFill>
              </a:rPr>
              <a:t>labs(x='emotion categories', y='number of tweets') +</a:t>
            </a:r>
          </a:p>
          <a:p>
            <a:pPr marL="0" indent="0">
              <a:buNone/>
            </a:pPr>
            <a:r>
              <a:rPr lang="en-MY" dirty="0" err="1">
                <a:solidFill>
                  <a:schemeClr val="bg1"/>
                </a:solidFill>
              </a:rPr>
              <a:t>ggtitle</a:t>
            </a:r>
            <a:r>
              <a:rPr lang="en-MY" dirty="0">
                <a:solidFill>
                  <a:schemeClr val="bg1"/>
                </a:solidFill>
              </a:rPr>
              <a:t>('Sentiment Analysis of Tweets about Starbucks\n(classification by emotion)') +</a:t>
            </a:r>
          </a:p>
          <a:p>
            <a:pPr marL="0" indent="0">
              <a:buNone/>
            </a:pPr>
            <a:r>
              <a:rPr lang="en-MY" dirty="0">
                <a:solidFill>
                  <a:schemeClr val="bg1"/>
                </a:solidFill>
              </a:rPr>
              <a:t>theme(</a:t>
            </a:r>
            <a:r>
              <a:rPr lang="en-MY" dirty="0" err="1">
                <a:solidFill>
                  <a:schemeClr val="bg1"/>
                </a:solidFill>
              </a:rPr>
              <a:t>plot.title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element_text</a:t>
            </a:r>
            <a:r>
              <a:rPr lang="en-MY" dirty="0">
                <a:solidFill>
                  <a:schemeClr val="bg1"/>
                </a:solidFill>
              </a:rPr>
              <a:t>(size=12, face='bold'))</a:t>
            </a:r>
          </a:p>
        </p:txBody>
      </p:sp>
    </p:spTree>
    <p:extLst>
      <p:ext uri="{BB962C8B-B14F-4D97-AF65-F5344CB8AC3E}">
        <p14:creationId xmlns:p14="http://schemas.microsoft.com/office/powerpoint/2010/main" val="767439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7B68-062B-4430-B106-8F9B882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B95C-C947-4D96-9CAB-DA7C7B5A6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# plot distribution of polarity</a:t>
            </a:r>
          </a:p>
          <a:p>
            <a:r>
              <a:rPr lang="en-MY" dirty="0" err="1">
                <a:solidFill>
                  <a:schemeClr val="bg1"/>
                </a:solidFill>
              </a:rPr>
              <a:t>ggplot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sent_df</a:t>
            </a:r>
            <a:r>
              <a:rPr lang="en-MY" dirty="0">
                <a:solidFill>
                  <a:schemeClr val="bg1"/>
                </a:solidFill>
              </a:rPr>
              <a:t>, </a:t>
            </a:r>
            <a:r>
              <a:rPr lang="en-MY" dirty="0" err="1">
                <a:solidFill>
                  <a:schemeClr val="bg1"/>
                </a:solidFill>
              </a:rPr>
              <a:t>aes</a:t>
            </a:r>
            <a:r>
              <a:rPr lang="en-MY" dirty="0">
                <a:solidFill>
                  <a:schemeClr val="bg1"/>
                </a:solidFill>
              </a:rPr>
              <a:t>(x=polarity)) +</a:t>
            </a:r>
          </a:p>
          <a:p>
            <a:r>
              <a:rPr lang="en-MY" dirty="0" err="1">
                <a:solidFill>
                  <a:schemeClr val="bg1"/>
                </a:solidFill>
              </a:rPr>
              <a:t>geom_bar</a:t>
            </a:r>
            <a:r>
              <a:rPr lang="en-MY" dirty="0">
                <a:solidFill>
                  <a:schemeClr val="bg1"/>
                </a:solidFill>
              </a:rPr>
              <a:t>(</a:t>
            </a:r>
            <a:r>
              <a:rPr lang="en-MY" dirty="0" err="1">
                <a:solidFill>
                  <a:schemeClr val="bg1"/>
                </a:solidFill>
              </a:rPr>
              <a:t>aes</a:t>
            </a:r>
            <a:r>
              <a:rPr lang="en-MY" dirty="0">
                <a:solidFill>
                  <a:schemeClr val="bg1"/>
                </a:solidFill>
              </a:rPr>
              <a:t>(y=..count.., fill=polarity)) +</a:t>
            </a:r>
          </a:p>
          <a:p>
            <a:r>
              <a:rPr lang="en-MY" dirty="0" err="1">
                <a:solidFill>
                  <a:schemeClr val="bg1"/>
                </a:solidFill>
              </a:rPr>
              <a:t>scale_fill_brewer</a:t>
            </a:r>
            <a:r>
              <a:rPr lang="en-MY" dirty="0">
                <a:solidFill>
                  <a:schemeClr val="bg1"/>
                </a:solidFill>
              </a:rPr>
              <a:t>(palette='</a:t>
            </a:r>
            <a:r>
              <a:rPr lang="en-MY" dirty="0" err="1">
                <a:solidFill>
                  <a:schemeClr val="bg1"/>
                </a:solidFill>
              </a:rPr>
              <a:t>RdGy</a:t>
            </a:r>
            <a:r>
              <a:rPr lang="en-MY" dirty="0">
                <a:solidFill>
                  <a:schemeClr val="bg1"/>
                </a:solidFill>
              </a:rPr>
              <a:t>') +</a:t>
            </a:r>
          </a:p>
          <a:p>
            <a:r>
              <a:rPr lang="en-MY" dirty="0">
                <a:solidFill>
                  <a:schemeClr val="bg1"/>
                </a:solidFill>
              </a:rPr>
              <a:t>labs(x='polarity categories', y='number of tweets') +</a:t>
            </a:r>
          </a:p>
          <a:p>
            <a:r>
              <a:rPr lang="en-MY" dirty="0" err="1">
                <a:solidFill>
                  <a:schemeClr val="bg1"/>
                </a:solidFill>
              </a:rPr>
              <a:t>ggtitle</a:t>
            </a:r>
            <a:r>
              <a:rPr lang="en-MY" dirty="0">
                <a:solidFill>
                  <a:schemeClr val="bg1"/>
                </a:solidFill>
              </a:rPr>
              <a:t>('Sentiment Analysis of Tweets about Starbucks\n(classification by polarity)') +</a:t>
            </a:r>
          </a:p>
          <a:p>
            <a:r>
              <a:rPr lang="en-MY" dirty="0">
                <a:solidFill>
                  <a:schemeClr val="bg1"/>
                </a:solidFill>
              </a:rPr>
              <a:t>theme(</a:t>
            </a:r>
            <a:r>
              <a:rPr lang="en-MY" dirty="0" err="1">
                <a:solidFill>
                  <a:schemeClr val="bg1"/>
                </a:solidFill>
              </a:rPr>
              <a:t>plot.title</a:t>
            </a:r>
            <a:r>
              <a:rPr lang="en-MY" dirty="0">
                <a:solidFill>
                  <a:schemeClr val="bg1"/>
                </a:solidFill>
              </a:rPr>
              <a:t> = </a:t>
            </a:r>
            <a:r>
              <a:rPr lang="en-MY" dirty="0" err="1">
                <a:solidFill>
                  <a:schemeClr val="bg1"/>
                </a:solidFill>
              </a:rPr>
              <a:t>element_text</a:t>
            </a:r>
            <a:r>
              <a:rPr lang="en-MY" dirty="0">
                <a:solidFill>
                  <a:schemeClr val="bg1"/>
                </a:solidFill>
              </a:rPr>
              <a:t>(size=12, face='bold'))</a:t>
            </a:r>
          </a:p>
        </p:txBody>
      </p:sp>
    </p:spTree>
    <p:extLst>
      <p:ext uri="{BB962C8B-B14F-4D97-AF65-F5344CB8AC3E}">
        <p14:creationId xmlns:p14="http://schemas.microsoft.com/office/powerpoint/2010/main" val="2329044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ec.ch9.ms/ch9/caa3/91661059-bda6-4ece-a5e0-e7717338caa3/OverviewOfAzureML_9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9" y="676194"/>
            <a:ext cx="10290356" cy="57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445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Azure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Powerful Machine Learning product with great interface</a:t>
            </a:r>
          </a:p>
          <a:p>
            <a:r>
              <a:rPr lang="en-US" dirty="0">
                <a:solidFill>
                  <a:schemeClr val="bg1"/>
                </a:solidFill>
              </a:rPr>
              <a:t>Load your datasets from different sources</a:t>
            </a:r>
          </a:p>
          <a:p>
            <a:r>
              <a:rPr lang="en-US" dirty="0">
                <a:solidFill>
                  <a:schemeClr val="bg1"/>
                </a:solidFill>
              </a:rPr>
              <a:t>Combining single or multiple algorithm to validate your training</a:t>
            </a:r>
          </a:p>
          <a:p>
            <a:r>
              <a:rPr lang="en-US" dirty="0">
                <a:solidFill>
                  <a:schemeClr val="bg1"/>
                </a:solidFill>
              </a:rPr>
              <a:t>Clean and Modify your data on the go</a:t>
            </a:r>
          </a:p>
          <a:p>
            <a:r>
              <a:rPr lang="en-US" dirty="0">
                <a:solidFill>
                  <a:schemeClr val="bg1"/>
                </a:solidFill>
              </a:rPr>
              <a:t>R, </a:t>
            </a:r>
            <a:r>
              <a:rPr lang="en-US" dirty="0" err="1">
                <a:solidFill>
                  <a:schemeClr val="bg1"/>
                </a:solidFill>
              </a:rPr>
              <a:t>Phyton</a:t>
            </a:r>
            <a:r>
              <a:rPr lang="en-US" dirty="0">
                <a:solidFill>
                  <a:schemeClr val="bg1"/>
                </a:solidFill>
              </a:rPr>
              <a:t>, OpenCV language supported</a:t>
            </a:r>
          </a:p>
          <a:p>
            <a:r>
              <a:rPr lang="en-US" dirty="0">
                <a:solidFill>
                  <a:schemeClr val="bg1"/>
                </a:solidFill>
              </a:rPr>
              <a:t>Train, Publish your predictive analysis to consume</a:t>
            </a:r>
          </a:p>
          <a:p>
            <a:r>
              <a:rPr lang="en-US" dirty="0">
                <a:solidFill>
                  <a:schemeClr val="bg1"/>
                </a:solidFill>
              </a:rPr>
              <a:t>Combine with other Azure product to be even powerful. </a:t>
            </a:r>
          </a:p>
        </p:txBody>
      </p:sp>
    </p:spTree>
    <p:extLst>
      <p:ext uri="{BB962C8B-B14F-4D97-AF65-F5344CB8AC3E}">
        <p14:creationId xmlns:p14="http://schemas.microsoft.com/office/powerpoint/2010/main" val="1159456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3" y="0"/>
            <a:ext cx="11662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65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machine learning? Basic workflow to operationalize predictive analytics on Azure Machine Learning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490663"/>
            <a:ext cx="9621638" cy="376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28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6382" y="1174459"/>
            <a:ext cx="3733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 WANT TO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1102"/>
            <a:ext cx="12192000" cy="27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22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6382" y="1174459"/>
            <a:ext cx="3733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 WANT TO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7157"/>
            <a:ext cx="12192000" cy="24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02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6382" y="1174459"/>
            <a:ext cx="3733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 WANT TO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3050"/>
            <a:ext cx="12192000" cy="240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4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Descriptive Analytics</a:t>
            </a:r>
          </a:p>
        </p:txBody>
      </p:sp>
      <p:pic>
        <p:nvPicPr>
          <p:cNvPr id="5122" name="Picture 2" descr="Image result for increase twitter followers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1856249"/>
            <a:ext cx="5597525" cy="421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1690688"/>
            <a:ext cx="5657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C000"/>
                </a:solidFill>
              </a:rPr>
              <a:t>Summary of historical data to yield useful information and possible to prepare for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1014469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76382" y="1174459"/>
            <a:ext cx="3733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 WANT TO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2543"/>
            <a:ext cx="12192000" cy="26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96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85" y="0"/>
            <a:ext cx="9893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41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76" y="1690688"/>
            <a:ext cx="11163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Diagnostic Analytics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08624"/>
            <a:ext cx="5657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A look at past performance to determine what happened and why. The result of the analysis is often an analytic dashboard.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6146" name="Picture 2" descr="https://daks2k3a4ib2z.cloudfront.net/572100ae35a3eec845328945/58700d486469271d6fb49f2e_2017_0106_DiagnosticB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98" y="1808624"/>
            <a:ext cx="5954002" cy="38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65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Predictive Analytics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08624"/>
            <a:ext cx="5657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Predictive analytics is a form of </a:t>
            </a:r>
            <a:r>
              <a:rPr lang="en-US" u="sng" dirty="0">
                <a:solidFill>
                  <a:schemeClr val="bg1"/>
                </a:solidFill>
              </a:rPr>
              <a:t>advanced analytics</a:t>
            </a:r>
            <a:r>
              <a:rPr lang="en-US" dirty="0">
                <a:solidFill>
                  <a:srgbClr val="FFC000"/>
                </a:solidFill>
              </a:rPr>
              <a:t> that uses both new and historical data to forecast future activity, behavior and trends.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8194" name="Picture 2" descr="http://blog.nakedlime.com/wp-content/uploads/2012/09/spam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808624"/>
            <a:ext cx="48863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1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Prescriptive Analytics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08624"/>
            <a:ext cx="5657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Prescriptive analytics is the area of business analytics dedicated to finding the best course of action for a given situation.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9218" name="Picture 2" descr="https://www.elprocus.com/wp-content/uploads/2015/01/Fire-Fighting-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1808624"/>
            <a:ext cx="5391150" cy="338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753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2220</Words>
  <Application>Microsoft Office PowerPoint</Application>
  <PresentationFormat>Widescreen</PresentationFormat>
  <Paragraphs>276</Paragraphs>
  <Slides>62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Geneva</vt:lpstr>
      <vt:lpstr>Impact</vt:lpstr>
      <vt:lpstr>inherit</vt:lpstr>
      <vt:lpstr>Open Sans</vt:lpstr>
      <vt:lpstr>Segoe UI</vt:lpstr>
      <vt:lpstr>Office Theme</vt:lpstr>
      <vt:lpstr>PowerPoint Presentation</vt:lpstr>
      <vt:lpstr>Lemmi brag about myself</vt:lpstr>
      <vt:lpstr>PowerPoint Presentation</vt:lpstr>
      <vt:lpstr>PowerPoint Presentation</vt:lpstr>
      <vt:lpstr>4 TYPES OF ANALYTICS</vt:lpstr>
      <vt:lpstr>Descriptive Analytics</vt:lpstr>
      <vt:lpstr>Diagnostic Analytics</vt:lpstr>
      <vt:lpstr>Predictive Analytics</vt:lpstr>
      <vt:lpstr>Prescriptive Analytics</vt:lpstr>
      <vt:lpstr>80% of business-relevant information originated in unstructured form, primarily text</vt:lpstr>
      <vt:lpstr>Structured data vs Unstructured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Languages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do data preprocessing!</vt:lpstr>
      <vt:lpstr>Load Data</vt:lpstr>
      <vt:lpstr>Cleaning Data</vt:lpstr>
      <vt:lpstr>Converting text to lower case </vt:lpstr>
      <vt:lpstr>Removing stopwords</vt:lpstr>
      <vt:lpstr>Removing stopwords</vt:lpstr>
      <vt:lpstr>Removing stopwords</vt:lpstr>
      <vt:lpstr>Removing rest of unnecessary stuff</vt:lpstr>
      <vt:lpstr>Explore the Data</vt:lpstr>
      <vt:lpstr>Explore the Data</vt:lpstr>
      <vt:lpstr>PowerPoint Presentation</vt:lpstr>
      <vt:lpstr>PowerPoint Presentation</vt:lpstr>
      <vt:lpstr>Analyzing Twitter Data with R</vt:lpstr>
      <vt:lpstr>Load library</vt:lpstr>
      <vt:lpstr>Download curl certificate</vt:lpstr>
      <vt:lpstr>Set Constant</vt:lpstr>
      <vt:lpstr>Setup Twitter AUTH</vt:lpstr>
      <vt:lpstr>Search Twitter</vt:lpstr>
      <vt:lpstr>PowerPoint Presentation</vt:lpstr>
      <vt:lpstr>PreProcessing</vt:lpstr>
      <vt:lpstr>PreProcessing</vt:lpstr>
      <vt:lpstr>PreProcessing</vt:lpstr>
      <vt:lpstr>PreProcessing</vt:lpstr>
      <vt:lpstr>Run Algorithm</vt:lpstr>
      <vt:lpstr>Get Polarity</vt:lpstr>
      <vt:lpstr>Visualize</vt:lpstr>
      <vt:lpstr>Visualize</vt:lpstr>
      <vt:lpstr>PowerPoint Presentation</vt:lpstr>
      <vt:lpstr>Azure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Abbas</dc:creator>
  <cp:lastModifiedBy>Abdullah Abbas</cp:lastModifiedBy>
  <cp:revision>41</cp:revision>
  <dcterms:created xsi:type="dcterms:W3CDTF">2017-05-29T13:46:23Z</dcterms:created>
  <dcterms:modified xsi:type="dcterms:W3CDTF">2019-05-04T06:39:29Z</dcterms:modified>
</cp:coreProperties>
</file>